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handoutMasterIdLst>
    <p:handoutMasterId r:id="rId37"/>
  </p:handoutMasterIdLst>
  <p:sldIdLst>
    <p:sldId id="259" r:id="rId2"/>
    <p:sldId id="529" r:id="rId3"/>
    <p:sldId id="299" r:id="rId4"/>
    <p:sldId id="300" r:id="rId5"/>
    <p:sldId id="403" r:id="rId6"/>
    <p:sldId id="404" r:id="rId7"/>
    <p:sldId id="405" r:id="rId8"/>
    <p:sldId id="406" r:id="rId9"/>
    <p:sldId id="407" r:id="rId10"/>
    <p:sldId id="410" r:id="rId11"/>
    <p:sldId id="420" r:id="rId12"/>
    <p:sldId id="421" r:id="rId13"/>
    <p:sldId id="422" r:id="rId14"/>
    <p:sldId id="423" r:id="rId15"/>
    <p:sldId id="426" r:id="rId16"/>
    <p:sldId id="427" r:id="rId17"/>
    <p:sldId id="530" r:id="rId18"/>
    <p:sldId id="428" r:id="rId19"/>
    <p:sldId id="429" r:id="rId20"/>
    <p:sldId id="431" r:id="rId21"/>
    <p:sldId id="433" r:id="rId22"/>
    <p:sldId id="315" r:id="rId23"/>
    <p:sldId id="511" r:id="rId24"/>
    <p:sldId id="502" r:id="rId25"/>
    <p:sldId id="534" r:id="rId26"/>
    <p:sldId id="516" r:id="rId27"/>
    <p:sldId id="521" r:id="rId28"/>
    <p:sldId id="509" r:id="rId29"/>
    <p:sldId id="517" r:id="rId30"/>
    <p:sldId id="528" r:id="rId31"/>
    <p:sldId id="527" r:id="rId32"/>
    <p:sldId id="532" r:id="rId33"/>
    <p:sldId id="531" r:id="rId34"/>
    <p:sldId id="533" r:id="rId35"/>
  </p:sldIdLst>
  <p:sldSz cx="12192000" cy="6858000"/>
  <p:notesSz cx="9928225" cy="666908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BBE3F3F4-D55A-2E46-9AFA-65C00F0F514E}">
          <p14:sldIdLst>
            <p14:sldId id="259"/>
            <p14:sldId id="529"/>
            <p14:sldId id="299"/>
            <p14:sldId id="300"/>
            <p14:sldId id="403"/>
            <p14:sldId id="404"/>
            <p14:sldId id="405"/>
            <p14:sldId id="406"/>
            <p14:sldId id="407"/>
            <p14:sldId id="410"/>
            <p14:sldId id="420"/>
            <p14:sldId id="421"/>
            <p14:sldId id="422"/>
            <p14:sldId id="423"/>
            <p14:sldId id="426"/>
            <p14:sldId id="427"/>
            <p14:sldId id="530"/>
            <p14:sldId id="428"/>
            <p14:sldId id="429"/>
            <p14:sldId id="431"/>
            <p14:sldId id="433"/>
            <p14:sldId id="315"/>
            <p14:sldId id="511"/>
            <p14:sldId id="502"/>
            <p14:sldId id="534"/>
            <p14:sldId id="516"/>
            <p14:sldId id="521"/>
            <p14:sldId id="509"/>
            <p14:sldId id="517"/>
            <p14:sldId id="528"/>
            <p14:sldId id="527"/>
            <p14:sldId id="532"/>
            <p14:sldId id="531"/>
            <p14:sldId id="533"/>
          </p14:sldIdLst>
        </p14:section>
        <p14:section name="Untitled Section" id="{A94E632C-F237-F145-9E32-E40816E461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FFFFFF"/>
    <a:srgbClr val="FABEED"/>
    <a:srgbClr val="000000"/>
    <a:srgbClr val="00B050"/>
    <a:srgbClr val="A2CDFC"/>
    <a:srgbClr val="DAC6C4"/>
    <a:srgbClr val="E5E9B5"/>
    <a:srgbClr val="CCA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84421" autoAdjust="0"/>
  </p:normalViewPr>
  <p:slideViewPr>
    <p:cSldViewPr snapToGrid="0">
      <p:cViewPr varScale="1">
        <p:scale>
          <a:sx n="93" d="100"/>
          <a:sy n="93" d="100"/>
        </p:scale>
        <p:origin x="216" y="2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sz="quarter"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F592FE6A-81B0-4E85-A805-6C6FD78C07B4}" type="datetimeFigureOut">
              <a:rPr lang="en-GB"/>
              <a:pPr>
                <a:defRPr/>
              </a:pPr>
              <a:t>01/12/2021</a:t>
            </a:fld>
            <a:endParaRPr lang="en-GB"/>
          </a:p>
        </p:txBody>
      </p:sp>
      <p:sp>
        <p:nvSpPr>
          <p:cNvPr id="4" name="Footer Placeholder 3"/>
          <p:cNvSpPr>
            <a:spLocks noGrp="1"/>
          </p:cNvSpPr>
          <p:nvPr>
            <p:ph type="ftr" sz="quarter" idx="2"/>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5" name="Slide Number Placeholder 4"/>
          <p:cNvSpPr>
            <a:spLocks noGrp="1"/>
          </p:cNvSpPr>
          <p:nvPr>
            <p:ph type="sldNum" sz="quarter" idx="3"/>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D9C5C301-A3CE-4711-9275-1581A326CDF9}" type="slidenum">
              <a:rPr lang="en-GB" altLang="en-US"/>
              <a:pPr>
                <a:defRPr/>
              </a:pPr>
              <a:t>‹#›</a:t>
            </a:fld>
            <a:endParaRPr lang="en-GB" altLang="en-US"/>
          </a:p>
        </p:txBody>
      </p:sp>
    </p:spTree>
    <p:extLst>
      <p:ext uri="{BB962C8B-B14F-4D97-AF65-F5344CB8AC3E}">
        <p14:creationId xmlns:p14="http://schemas.microsoft.com/office/powerpoint/2010/main" val="288051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872663" cy="765175"/>
          </a:xfrm>
          <a:prstGeom prst="rect">
            <a:avLst/>
          </a:prstGeom>
        </p:spPr>
        <p:txBody>
          <a:bodyPr vert="horz" lIns="209746" tIns="104873" rIns="209746" bIns="104873" rtlCol="0"/>
          <a:lstStyle>
            <a:lvl1pPr algn="l" eaLnBrk="1" hangingPunct="1">
              <a:defRPr sz="2800">
                <a:latin typeface="Arial" charset="0"/>
                <a:cs typeface="Arial" charset="0"/>
              </a:defRPr>
            </a:lvl1pPr>
          </a:lstStyle>
          <a:p>
            <a:pPr>
              <a:defRPr/>
            </a:pPr>
            <a:endParaRPr lang="en-GB"/>
          </a:p>
        </p:txBody>
      </p:sp>
      <p:sp>
        <p:nvSpPr>
          <p:cNvPr id="3" name="Date Placeholder 2"/>
          <p:cNvSpPr>
            <a:spLocks noGrp="1"/>
          </p:cNvSpPr>
          <p:nvPr>
            <p:ph type="dt" idx="1"/>
          </p:nvPr>
        </p:nvSpPr>
        <p:spPr>
          <a:xfrm>
            <a:off x="12904788" y="0"/>
            <a:ext cx="9872662" cy="765175"/>
          </a:xfrm>
          <a:prstGeom prst="rect">
            <a:avLst/>
          </a:prstGeom>
        </p:spPr>
        <p:txBody>
          <a:bodyPr vert="horz" lIns="209746" tIns="104873" rIns="209746" bIns="104873" rtlCol="0"/>
          <a:lstStyle>
            <a:lvl1pPr algn="r" eaLnBrk="1" hangingPunct="1">
              <a:defRPr sz="2800">
                <a:latin typeface="Arial" charset="0"/>
                <a:cs typeface="Arial" charset="0"/>
              </a:defRPr>
            </a:lvl1pPr>
          </a:lstStyle>
          <a:p>
            <a:pPr>
              <a:defRPr/>
            </a:pPr>
            <a:fld id="{4755CF8A-6687-4D24-9CE2-E0955F14420E}" type="datetimeFigureOut">
              <a:rPr lang="en-GB"/>
              <a:pPr>
                <a:defRPr/>
              </a:pPr>
              <a:t>01/12/2021</a:t>
            </a:fld>
            <a:endParaRPr lang="en-GB"/>
          </a:p>
        </p:txBody>
      </p:sp>
      <p:sp>
        <p:nvSpPr>
          <p:cNvPr id="4" name="Slide Image Placeholder 3"/>
          <p:cNvSpPr>
            <a:spLocks noGrp="1" noRot="1" noChangeAspect="1"/>
          </p:cNvSpPr>
          <p:nvPr>
            <p:ph type="sldImg" idx="2"/>
          </p:nvPr>
        </p:nvSpPr>
        <p:spPr>
          <a:xfrm>
            <a:off x="6291263" y="1147763"/>
            <a:ext cx="10199687" cy="5738812"/>
          </a:xfrm>
          <a:prstGeom prst="rect">
            <a:avLst/>
          </a:prstGeom>
          <a:noFill/>
          <a:ln w="12700">
            <a:solidFill>
              <a:prstClr val="black"/>
            </a:solidFill>
          </a:ln>
        </p:spPr>
        <p:txBody>
          <a:bodyPr vert="horz" lIns="209746" tIns="104873" rIns="209746" bIns="104873" rtlCol="0" anchor="ctr"/>
          <a:lstStyle/>
          <a:p>
            <a:pPr lvl="0"/>
            <a:endParaRPr lang="en-GB" noProof="0"/>
          </a:p>
        </p:txBody>
      </p:sp>
      <p:sp>
        <p:nvSpPr>
          <p:cNvPr id="5" name="Notes Placeholder 4"/>
          <p:cNvSpPr>
            <a:spLocks noGrp="1"/>
          </p:cNvSpPr>
          <p:nvPr>
            <p:ph type="body" sz="quarter" idx="3"/>
          </p:nvPr>
        </p:nvSpPr>
        <p:spPr>
          <a:xfrm>
            <a:off x="2278063" y="7269163"/>
            <a:ext cx="18226087" cy="6886575"/>
          </a:xfrm>
          <a:prstGeom prst="rect">
            <a:avLst/>
          </a:prstGeom>
        </p:spPr>
        <p:txBody>
          <a:bodyPr vert="horz" lIns="209746" tIns="104873" rIns="209746" bIns="1048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14535150"/>
            <a:ext cx="9872663" cy="765175"/>
          </a:xfrm>
          <a:prstGeom prst="rect">
            <a:avLst/>
          </a:prstGeom>
        </p:spPr>
        <p:txBody>
          <a:bodyPr vert="horz" lIns="209746" tIns="104873" rIns="209746" bIns="104873" rtlCol="0" anchor="b"/>
          <a:lstStyle>
            <a:lvl1pPr algn="l" eaLnBrk="1" hangingPunct="1">
              <a:defRPr sz="28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12904788" y="14535150"/>
            <a:ext cx="9872662" cy="765175"/>
          </a:xfrm>
          <a:prstGeom prst="rect">
            <a:avLst/>
          </a:prstGeom>
        </p:spPr>
        <p:txBody>
          <a:bodyPr vert="horz" wrap="square" lIns="209746" tIns="104873" rIns="209746" bIns="104873" numCol="1" anchor="b" anchorCtr="0" compatLnSpc="1">
            <a:prstTxWarp prst="textNoShape">
              <a:avLst/>
            </a:prstTxWarp>
          </a:bodyPr>
          <a:lstStyle>
            <a:lvl1pPr algn="r" eaLnBrk="1" hangingPunct="1">
              <a:defRPr sz="2800"/>
            </a:lvl1pPr>
          </a:lstStyle>
          <a:p>
            <a:pPr>
              <a:defRPr/>
            </a:pPr>
            <a:fld id="{0D81539A-D61E-400F-940D-2042C31C9DD3}" type="slidenum">
              <a:rPr lang="en-GB" altLang="en-US"/>
              <a:pPr>
                <a:defRPr/>
              </a:pPr>
              <a:t>‹#›</a:t>
            </a:fld>
            <a:endParaRPr lang="en-GB" altLang="en-US"/>
          </a:p>
        </p:txBody>
      </p:sp>
    </p:spTree>
    <p:extLst>
      <p:ext uri="{BB962C8B-B14F-4D97-AF65-F5344CB8AC3E}">
        <p14:creationId xmlns:p14="http://schemas.microsoft.com/office/powerpoint/2010/main" val="1972614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85805-BDC3-4870-928F-014BC72A61A2}" type="slidenum">
              <a:rPr lang="en-GB" altLang="en-US" sz="2800" smtClean="0">
                <a:latin typeface="Arial" panose="020B0604020202020204" pitchFamily="34" charset="0"/>
              </a:rPr>
              <a:pPr>
                <a:spcBef>
                  <a:spcPct val="0"/>
                </a:spcBef>
              </a:pPr>
              <a:t>1</a:t>
            </a:fld>
            <a:endParaRPr lang="en-GB" altLang="en-US" sz="2800">
              <a:latin typeface="Arial" panose="020B0604020202020204" pitchFamily="34" charset="0"/>
            </a:endParaRPr>
          </a:p>
        </p:txBody>
      </p:sp>
    </p:spTree>
    <p:extLst>
      <p:ext uri="{BB962C8B-B14F-4D97-AF65-F5344CB8AC3E}">
        <p14:creationId xmlns:p14="http://schemas.microsoft.com/office/powerpoint/2010/main" val="425793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26</a:t>
            </a:fld>
            <a:endParaRPr lang="en-GB" altLang="en-US"/>
          </a:p>
        </p:txBody>
      </p:sp>
    </p:spTree>
    <p:extLst>
      <p:ext uri="{BB962C8B-B14F-4D97-AF65-F5344CB8AC3E}">
        <p14:creationId xmlns:p14="http://schemas.microsoft.com/office/powerpoint/2010/main" val="134970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Machine learning describes a set of algorithms and models, which learn to perform a specific task</a:t>
            </a:r>
          </a:p>
          <a:p>
            <a:r>
              <a:rPr lang="en-GB" sz="1200" kern="1200" dirty="0">
                <a:solidFill>
                  <a:schemeClr val="tx1"/>
                </a:solidFill>
                <a:effectLst/>
                <a:latin typeface="+mn-lt"/>
                <a:ea typeface="+mn-ea"/>
                <a:cs typeface="+mn-cs"/>
              </a:rPr>
              <a:t>without explicit instructions. While classic machine learning relies on features engineered for a specific</a:t>
            </a:r>
          </a:p>
          <a:p>
            <a:r>
              <a:rPr lang="en-GB" sz="1200" kern="1200" dirty="0">
                <a:solidFill>
                  <a:schemeClr val="tx1"/>
                </a:solidFill>
                <a:effectLst/>
                <a:latin typeface="+mn-lt"/>
                <a:ea typeface="+mn-ea"/>
                <a:cs typeface="+mn-cs"/>
              </a:rPr>
              <a:t>task (e.g. edges for fault detection), deep learning models derive features implicitly as part of the training.</a:t>
            </a:r>
          </a:p>
          <a:p>
            <a:r>
              <a:rPr lang="en-GB" sz="1200" kern="1200" dirty="0">
                <a:solidFill>
                  <a:schemeClr val="tx1"/>
                </a:solidFill>
                <a:effectLst/>
                <a:latin typeface="+mn-lt"/>
                <a:ea typeface="+mn-ea"/>
                <a:cs typeface="+mn-cs"/>
              </a:rPr>
              <a:t>To learn these features, deep neural networks typically require a large number of examples, either labelled</a:t>
            </a:r>
          </a:p>
          <a:p>
            <a:r>
              <a:rPr lang="en-GB" sz="1200" kern="1200" dirty="0">
                <a:solidFill>
                  <a:schemeClr val="tx1"/>
                </a:solidFill>
                <a:effectLst/>
                <a:latin typeface="+mn-lt"/>
                <a:ea typeface="+mn-ea"/>
                <a:cs typeface="+mn-cs"/>
              </a:rPr>
              <a:t>for supervised learning or unlabelled for unsupervised learning (e.g. </a:t>
            </a:r>
            <a:r>
              <a:rPr lang="en-GB" sz="1200" kern="1200" dirty="0" err="1">
                <a:solidFill>
                  <a:schemeClr val="tx1"/>
                </a:solidFill>
                <a:effectLst/>
                <a:latin typeface="+mn-lt"/>
                <a:ea typeface="+mn-ea"/>
                <a:cs typeface="+mn-cs"/>
              </a:rPr>
              <a:t>LeCun</a:t>
            </a:r>
            <a:r>
              <a:rPr lang="en-GB" sz="1200" kern="1200" dirty="0">
                <a:solidFill>
                  <a:schemeClr val="tx1"/>
                </a:solidFill>
                <a:effectLst/>
                <a:latin typeface="+mn-lt"/>
                <a:ea typeface="+mn-ea"/>
                <a:cs typeface="+mn-cs"/>
              </a:rPr>
              <a:t> et al., 2015). To generate</a:t>
            </a:r>
          </a:p>
          <a:p>
            <a:r>
              <a:rPr lang="en-GB" sz="1200" kern="1200" dirty="0">
                <a:solidFill>
                  <a:schemeClr val="tx1"/>
                </a:solidFill>
                <a:effectLst/>
                <a:latin typeface="+mn-lt"/>
                <a:ea typeface="+mn-ea"/>
                <a:cs typeface="+mn-cs"/>
              </a:rPr>
              <a:t>these examples, we interpret different geological structures (faults, salt bodies and a horizon) in a subset</a:t>
            </a:r>
          </a:p>
          <a:p>
            <a:r>
              <a:rPr lang="en-GB" sz="1200" kern="1200" dirty="0">
                <a:solidFill>
                  <a:schemeClr val="tx1"/>
                </a:solidFill>
                <a:effectLst/>
                <a:latin typeface="+mn-lt"/>
                <a:ea typeface="+mn-ea"/>
                <a:cs typeface="+mn-cs"/>
              </a:rPr>
              <a:t>of our data and subsequently divide this subset into a large number of patches, i.e. squares in 2-D and</a:t>
            </a:r>
          </a:p>
          <a:p>
            <a:r>
              <a:rPr lang="en-GB" sz="1200" kern="1200" dirty="0">
                <a:solidFill>
                  <a:schemeClr val="tx1"/>
                </a:solidFill>
                <a:effectLst/>
                <a:latin typeface="+mn-lt"/>
                <a:ea typeface="+mn-ea"/>
                <a:cs typeface="+mn-cs"/>
              </a:rPr>
              <a:t>cubes in 3-D (Fig. 1). Next, we split all of these examples into one set for training and one for validation</a:t>
            </a:r>
          </a:p>
          <a:p>
            <a:r>
              <a:rPr lang="en-GB" sz="1200" kern="1200" dirty="0">
                <a:solidFill>
                  <a:schemeClr val="tx1"/>
                </a:solidFill>
                <a:effectLst/>
                <a:latin typeface="+mn-lt"/>
                <a:ea typeface="+mn-ea"/>
                <a:cs typeface="+mn-cs"/>
              </a:rPr>
              <a:t>and one for testing. The training set is used to train the model to predict the labels. The validation set is</a:t>
            </a:r>
          </a:p>
          <a:p>
            <a:r>
              <a:rPr lang="en-GB" sz="1200" kern="1200" dirty="0">
                <a:solidFill>
                  <a:schemeClr val="tx1"/>
                </a:solidFill>
                <a:effectLst/>
                <a:latin typeface="+mn-lt"/>
                <a:ea typeface="+mn-ea"/>
                <a:cs typeface="+mn-cs"/>
              </a:rPr>
              <a:t>used for an evaluation of the trained model, which allows us to fine-tune hyperparameters during training.</a:t>
            </a:r>
          </a:p>
          <a:p>
            <a:r>
              <a:rPr lang="en-GB" sz="1200" kern="1200" dirty="0">
                <a:solidFill>
                  <a:schemeClr val="tx1"/>
                </a:solidFill>
                <a:effectLst/>
                <a:latin typeface="+mn-lt"/>
                <a:ea typeface="+mn-ea"/>
                <a:cs typeface="+mn-cs"/>
              </a:rPr>
              <a:t>The test set is used for an unbiased evaluation of the fine-tuned model.</a:t>
            </a:r>
          </a:p>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27</a:t>
            </a:fld>
            <a:endParaRPr lang="en-GB" altLang="en-US"/>
          </a:p>
        </p:txBody>
      </p:sp>
    </p:spTree>
    <p:extLst>
      <p:ext uri="{BB962C8B-B14F-4D97-AF65-F5344CB8AC3E}">
        <p14:creationId xmlns:p14="http://schemas.microsoft.com/office/powerpoint/2010/main" val="208985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291263" y="1147763"/>
            <a:ext cx="10199687" cy="57388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DCC64D-C0FE-410A-A6EB-2291AA6CD21A}" type="slidenum">
              <a:rPr lang="en-GB" altLang="en-US" sz="2800" smtClean="0">
                <a:latin typeface="Arial" panose="020B0604020202020204" pitchFamily="34" charset="0"/>
              </a:rPr>
              <a:pPr>
                <a:spcBef>
                  <a:spcPct val="0"/>
                </a:spcBef>
              </a:pPr>
              <a:t>3</a:t>
            </a:fld>
            <a:endParaRPr lang="en-GB" altLang="en-US" sz="2800">
              <a:latin typeface="Arial" panose="020B0604020202020204" pitchFamily="34" charset="0"/>
            </a:endParaRPr>
          </a:p>
        </p:txBody>
      </p:sp>
    </p:spTree>
    <p:extLst>
      <p:ext uri="{BB962C8B-B14F-4D97-AF65-F5344CB8AC3E}">
        <p14:creationId xmlns:p14="http://schemas.microsoft.com/office/powerpoint/2010/main" val="369105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890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792FE2-54B2-4366-972B-E34B2A5C0972}" type="slidenum">
              <a:rPr lang="en-GB" altLang="en-US"/>
              <a:pPr eaLnBrk="1" hangingPunct="1"/>
              <a:t>8</a:t>
            </a:fld>
            <a:endParaRPr lang="en-GB" altLang="en-US"/>
          </a:p>
        </p:txBody>
      </p:sp>
    </p:spTree>
    <p:extLst>
      <p:ext uri="{BB962C8B-B14F-4D97-AF65-F5344CB8AC3E}">
        <p14:creationId xmlns:p14="http://schemas.microsoft.com/office/powerpoint/2010/main" val="2139403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901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C7F08C-433F-48C1-809A-D16B0E4F9334}" type="slidenum">
              <a:rPr lang="en-GB" altLang="en-US"/>
              <a:pPr eaLnBrk="1" hangingPunct="1"/>
              <a:t>9</a:t>
            </a:fld>
            <a:endParaRPr lang="en-GB" altLang="en-US"/>
          </a:p>
        </p:txBody>
      </p:sp>
    </p:spTree>
    <p:extLst>
      <p:ext uri="{BB962C8B-B14F-4D97-AF65-F5344CB8AC3E}">
        <p14:creationId xmlns:p14="http://schemas.microsoft.com/office/powerpoint/2010/main" val="262434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911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14A82CB-3E91-45B4-AA0C-B9F96223DB35}" type="slidenum">
              <a:rPr lang="en-GB" altLang="en-US"/>
              <a:pPr eaLnBrk="1" hangingPunct="1"/>
              <a:t>14</a:t>
            </a:fld>
            <a:endParaRPr lang="en-GB" altLang="en-US"/>
          </a:p>
        </p:txBody>
      </p:sp>
    </p:spTree>
    <p:extLst>
      <p:ext uri="{BB962C8B-B14F-4D97-AF65-F5344CB8AC3E}">
        <p14:creationId xmlns:p14="http://schemas.microsoft.com/office/powerpoint/2010/main" val="130381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E58CFB-7860-4574-8D68-0CBDB81457ED}" type="slidenum">
              <a:rPr lang="en-US" altLang="en-US">
                <a:latin typeface="Times" panose="02020603050405020304" pitchFamily="18" charset="0"/>
              </a:rPr>
              <a:pPr eaLnBrk="1" hangingPunct="1"/>
              <a:t>16</a:t>
            </a:fld>
            <a:endParaRPr lang="en-US" altLang="en-US">
              <a:latin typeface="Times" panose="02020603050405020304" pitchFamily="18" charset="0"/>
            </a:endParaRPr>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229008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94894C70-1125-754C-A7E5-F77349E273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8AA843AF-8776-AE42-823B-8267833CA4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9D28C9EC-0E57-C64B-8C15-FFAF2425F6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FDA3BF5-AA8E-9549-AEEF-A14814C6D3DD}" type="slidenum">
              <a:rPr lang="en-GB" altLang="en-US" sz="1200"/>
              <a:pPr/>
              <a:t>22</a:t>
            </a:fld>
            <a:endParaRPr lang="en-GB"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BAA117-B822-9B4B-8F14-FAEACBE45358}" type="slidenum">
              <a:rPr lang="en-US" smtClean="0"/>
              <a:pPr/>
              <a:t>24</a:t>
            </a:fld>
            <a:endParaRPr lang="en-US"/>
          </a:p>
        </p:txBody>
      </p:sp>
    </p:spTree>
    <p:extLst>
      <p:ext uri="{BB962C8B-B14F-4D97-AF65-F5344CB8AC3E}">
        <p14:creationId xmlns:p14="http://schemas.microsoft.com/office/powerpoint/2010/main" val="1576597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1539A-D61E-400F-940D-2042C31C9DD3}" type="slidenum">
              <a:rPr lang="en-GB" altLang="en-US" smtClean="0"/>
              <a:pPr>
                <a:defRPr/>
              </a:pPr>
              <a:t>25</a:t>
            </a:fld>
            <a:endParaRPr lang="en-GB" altLang="en-US"/>
          </a:p>
        </p:txBody>
      </p:sp>
    </p:spTree>
    <p:extLst>
      <p:ext uri="{BB962C8B-B14F-4D97-AF65-F5344CB8AC3E}">
        <p14:creationId xmlns:p14="http://schemas.microsoft.com/office/powerpoint/2010/main" val="1437873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8" descr="basins_header"/>
          <p:cNvPicPr>
            <a:picLocks noChangeAspect="1" noChangeArrowheads="1"/>
          </p:cNvPicPr>
          <p:nvPr/>
        </p:nvPicPr>
        <p:blipFill>
          <a:blip r:embed="rId2" cstate="print">
            <a:extLst>
              <a:ext uri="{28A0092B-C50C-407E-A947-70E740481C1C}">
                <a14:useLocalDpi xmlns:a14="http://schemas.microsoft.com/office/drawing/2010/main" val="0"/>
              </a:ext>
            </a:extLst>
          </a:blip>
          <a:srcRect r="40552"/>
          <a:stretch>
            <a:fillRect/>
          </a:stretch>
        </p:blipFill>
        <p:spPr bwMode="auto">
          <a:xfrm>
            <a:off x="2063750" y="6127750"/>
            <a:ext cx="10128249"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9"/>
          <p:cNvSpPr>
            <a:spLocks noChangeArrowheads="1"/>
          </p:cNvSpPr>
          <p:nvPr/>
        </p:nvSpPr>
        <p:spPr bwMode="auto">
          <a:xfrm>
            <a:off x="1" y="6127750"/>
            <a:ext cx="2997199" cy="7302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5" y="6188076"/>
            <a:ext cx="2796116" cy="627063"/>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pic>
      <p:sp>
        <p:nvSpPr>
          <p:cNvPr id="5122"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endParaRPr lang="en-GB"/>
          </a:p>
        </p:txBody>
      </p:sp>
      <p:sp>
        <p:nvSpPr>
          <p:cNvPr id="512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41216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196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6434" y="115889"/>
            <a:ext cx="2865967" cy="60102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16417" y="115889"/>
            <a:ext cx="8396816"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4394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3" name="Rectangle 2"/>
          <p:cNvSpPr/>
          <p:nvPr userDrawn="1"/>
        </p:nvSpPr>
        <p:spPr>
          <a:xfrm>
            <a:off x="0" y="6091768"/>
            <a:ext cx="12192000" cy="7662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 Box 11" descr="Text Box 11"/>
          <p:cNvSpPr txBox="1">
            <a:spLocks noChangeArrowheads="1"/>
          </p:cNvSpPr>
          <p:nvPr userDrawn="1"/>
        </p:nvSpPr>
        <p:spPr bwMode="auto">
          <a:xfrm>
            <a:off x="9963815" y="6336679"/>
            <a:ext cx="781223" cy="260349"/>
          </a:xfrm>
          <a:prstGeom prst="rect">
            <a:avLst/>
          </a:prstGeom>
          <a:noFill/>
          <a:ln>
            <a:noFill/>
          </a:ln>
        </p:spPr>
        <p:txBody>
          <a:bodyPr wrap="none" lIns="0" tIns="0" rIns="0" bIns="0"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GB" sz="1067" dirty="0">
                <a:latin typeface="Arial" charset="0"/>
                <a:cs typeface="Arial" charset="0"/>
              </a:rPr>
              <a:t>GeoTeric</a:t>
            </a:r>
            <a:r>
              <a:rPr lang="en-GB" sz="1067" baseline="30000" dirty="0">
                <a:latin typeface="Arial" charset="0"/>
                <a:cs typeface="Arial" charset="0"/>
              </a:rPr>
              <a:t>©</a:t>
            </a:r>
          </a:p>
        </p:txBody>
      </p:sp>
      <p:sp>
        <p:nvSpPr>
          <p:cNvPr id="5" name="Rectangle 6" descr="Rectangle 6"/>
          <p:cNvSpPr txBox="1">
            <a:spLocks noChangeArrowheads="1"/>
          </p:cNvSpPr>
          <p:nvPr userDrawn="1"/>
        </p:nvSpPr>
        <p:spPr bwMode="auto">
          <a:xfrm>
            <a:off x="11517984" y="6376870"/>
            <a:ext cx="355600" cy="169333"/>
          </a:xfrm>
          <a:prstGeom prst="rect">
            <a:avLst/>
          </a:prstGeom>
          <a:noFill/>
          <a:ln w="9525">
            <a:noFill/>
            <a:miter lim="800000"/>
            <a:headEnd/>
            <a:tailEnd/>
          </a:ln>
          <a:effectLst/>
        </p:spPr>
        <p:txBody>
          <a:bodyPr wrap="none" lIns="0" tIns="0" rIns="0" bIns="0"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defTabSz="1219170" eaLnBrk="1" hangingPunct="1"/>
            <a:fld id="{A610D309-BA3E-A94C-86D2-17D16E3AF2B7}" type="slidenum">
              <a:rPr lang="en-GB" sz="1067" b="1">
                <a:latin typeface="Arial" charset="0"/>
                <a:cs typeface="Arial" charset="0"/>
              </a:rPr>
              <a:pPr algn="ctr" defTabSz="1219170" eaLnBrk="1" hangingPunct="1"/>
              <a:t>‹#›</a:t>
            </a:fld>
            <a:endParaRPr lang="en-GB" sz="1067" b="1">
              <a:latin typeface="Arial" charset="0"/>
              <a:cs typeface="Arial" charset="0"/>
            </a:endParaRPr>
          </a:p>
        </p:txBody>
      </p:sp>
      <p:sp>
        <p:nvSpPr>
          <p:cNvPr id="7" name="Rectangle 6"/>
          <p:cNvSpPr/>
          <p:nvPr userDrawn="1"/>
        </p:nvSpPr>
        <p:spPr bwMode="auto">
          <a:xfrm>
            <a:off x="0" y="486833"/>
            <a:ext cx="12192000" cy="97536"/>
          </a:xfrm>
          <a:prstGeom prst="rect">
            <a:avLst/>
          </a:prstGeom>
          <a:gradFill flip="none" rotWithShape="1">
            <a:gsLst>
              <a:gs pos="0">
                <a:srgbClr val="E82824"/>
              </a:gs>
              <a:gs pos="100000">
                <a:srgbClr val="0E75C2"/>
              </a:gs>
              <a:gs pos="16000">
                <a:srgbClr val="E82824"/>
              </a:gs>
              <a:gs pos="34000">
                <a:srgbClr val="F68D2F"/>
              </a:gs>
              <a:gs pos="52000">
                <a:srgbClr val="22A848"/>
              </a:gs>
              <a:gs pos="69000">
                <a:srgbClr val="15A8D1"/>
              </a:gs>
              <a:gs pos="84000">
                <a:srgbClr val="0E75C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4" name="Title 23"/>
          <p:cNvSpPr>
            <a:spLocks noGrp="1"/>
          </p:cNvSpPr>
          <p:nvPr>
            <p:ph type="title"/>
          </p:nvPr>
        </p:nvSpPr>
        <p:spPr>
          <a:xfrm>
            <a:off x="712095" y="234690"/>
            <a:ext cx="2505814" cy="584775"/>
          </a:xfrm>
          <a:prstGeom prst="rect">
            <a:avLst/>
          </a:prstGeom>
          <a:solidFill>
            <a:srgbClr val="FFFFFF"/>
          </a:solidFill>
        </p:spPr>
        <p:txBody>
          <a:bodyPr vert="horz" wrap="none">
            <a:spAutoFit/>
          </a:bodyPr>
          <a:lstStyle>
            <a:lvl1pPr algn="l">
              <a:defRPr sz="3200" b="1">
                <a:solidFill>
                  <a:srgbClr val="595959"/>
                </a:solidFill>
                <a:latin typeface="Arial"/>
                <a:cs typeface="Arial"/>
              </a:defRPr>
            </a:lvl1pPr>
          </a:lstStyle>
          <a:p>
            <a:r>
              <a:rPr lang="en-GB" dirty="0"/>
              <a:t>Click to edit</a:t>
            </a:r>
            <a:endParaRPr lang="en-US" dirty="0"/>
          </a:p>
        </p:txBody>
      </p:sp>
      <p:pic>
        <p:nvPicPr>
          <p:cNvPr id="11" name="Picture 10" descr="geoteric_logo_no_background-03.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15233"/>
          <a:stretch/>
        </p:blipFill>
        <p:spPr>
          <a:xfrm>
            <a:off x="296790" y="6243486"/>
            <a:ext cx="679753" cy="474815"/>
          </a:xfrm>
          <a:prstGeom prst="rect">
            <a:avLst/>
          </a:prstGeom>
        </p:spPr>
      </p:pic>
      <p:pic>
        <p:nvPicPr>
          <p:cNvPr id="9" name="Picture 11" descr="_4.png"/>
          <p:cNvPicPr>
            <a:picLocks noChangeAspect="1"/>
          </p:cNvPicPr>
          <p:nvPr userDrawn="1"/>
        </p:nvPicPr>
        <p:blipFill rotWithShape="1">
          <a:blip r:embed="rId3">
            <a:extLst>
              <a:ext uri="{28A0092B-C50C-407E-A947-70E740481C1C}">
                <a14:useLocalDpi xmlns:a14="http://schemas.microsoft.com/office/drawing/2010/main" val="0"/>
              </a:ext>
            </a:extLst>
          </a:blip>
          <a:srcRect r="40871" b="9056"/>
          <a:stretch/>
        </p:blipFill>
        <p:spPr bwMode="auto">
          <a:xfrm>
            <a:off x="10409768" y="5575968"/>
            <a:ext cx="1782233" cy="1282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438934"/>
      </p:ext>
    </p:extLst>
  </p:cSld>
  <p:clrMapOvr>
    <a:masterClrMapping/>
  </p:clrMapOvr>
  <p:extLst>
    <p:ext uri="{DCECCB84-F9BA-43D5-87BE-67443E8EF086}">
      <p15:sldGuideLst xmlns:p15="http://schemas.microsoft.com/office/powerpoint/2012/main">
        <p15:guide id="1" orient="horz" pos="30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40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715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539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48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332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13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968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851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basins_header">
            <a:extLst>
              <a:ext uri="{FF2B5EF4-FFF2-40B4-BE49-F238E27FC236}">
                <a16:creationId xmlns:a16="http://schemas.microsoft.com/office/drawing/2014/main" id="{5A4B3344-043B-1C47-94AC-54197A4DFD5D}"/>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r="40552"/>
          <a:stretch>
            <a:fillRect/>
          </a:stretch>
        </p:blipFill>
        <p:spPr bwMode="auto">
          <a:xfrm>
            <a:off x="0" y="1586"/>
            <a:ext cx="12208933"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8" name="Rectangle 5"/>
          <p:cNvSpPr>
            <a:spLocks noGrp="1" noChangeArrowheads="1"/>
          </p:cNvSpPr>
          <p:nvPr>
            <p:ph type="title"/>
          </p:nvPr>
        </p:nvSpPr>
        <p:spPr bwMode="auto">
          <a:xfrm>
            <a:off x="116417" y="115888"/>
            <a:ext cx="8955616"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Tree>
  </p:cSld>
  <p:clrMap bg1="lt1" tx1="dk1" bg2="lt2" tx2="dk2" accent1="accent1" accent2="accent2" accent3="accent3" accent4="accent4" accent5="accent5" accent6="accent6" hlink="hlink" folHlink="folHlink"/>
  <p:sldLayoutIdLst>
    <p:sldLayoutId id="2147484388"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90" r:id="rId12"/>
  </p:sldLayoutIdLst>
  <p:hf hd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2"/>
          </a:solidFill>
          <a:latin typeface="+mn-lt"/>
          <a:cs typeface="+mn-cs"/>
        </a:defRPr>
      </a:lvl2pPr>
      <a:lvl3pPr marL="1143000" indent="-228600" algn="l" rtl="0" eaLnBrk="0" fontAlgn="base" hangingPunct="0">
        <a:spcBef>
          <a:spcPct val="20000"/>
        </a:spcBef>
        <a:spcAft>
          <a:spcPct val="0"/>
        </a:spcAft>
        <a:buChar char="•"/>
        <a:defRPr sz="2400">
          <a:solidFill>
            <a:schemeClr val="tx2"/>
          </a:solidFill>
          <a:latin typeface="+mn-lt"/>
          <a:cs typeface="+mn-cs"/>
        </a:defRPr>
      </a:lvl3pPr>
      <a:lvl4pPr marL="1600200" indent="-228600" algn="l" rtl="0" eaLnBrk="0" fontAlgn="base" hangingPunct="0">
        <a:spcBef>
          <a:spcPct val="20000"/>
        </a:spcBef>
        <a:spcAft>
          <a:spcPct val="0"/>
        </a:spcAft>
        <a:buChar char="–"/>
        <a:defRPr sz="2000">
          <a:solidFill>
            <a:schemeClr val="tx2"/>
          </a:solidFill>
          <a:latin typeface="+mn-lt"/>
          <a:cs typeface="+mn-cs"/>
        </a:defRPr>
      </a:lvl4pPr>
      <a:lvl5pPr marL="2057400" indent="-228600" algn="l" rtl="0" eaLnBrk="0" fontAlgn="base" hangingPunct="0">
        <a:spcBef>
          <a:spcPct val="20000"/>
        </a:spcBef>
        <a:spcAft>
          <a:spcPct val="0"/>
        </a:spcAft>
        <a:buChar char="»"/>
        <a:defRPr sz="2000">
          <a:solidFill>
            <a:schemeClr val="tx2"/>
          </a:solidFill>
          <a:latin typeface="+mn-lt"/>
          <a:cs typeface="+mn-cs"/>
        </a:defRPr>
      </a:lvl5pPr>
      <a:lvl6pPr marL="2514600" indent="-228600" algn="l" rtl="0" eaLnBrk="1" fontAlgn="base" hangingPunct="1">
        <a:spcBef>
          <a:spcPct val="20000"/>
        </a:spcBef>
        <a:spcAft>
          <a:spcPct val="0"/>
        </a:spcAft>
        <a:buChar char="»"/>
        <a:defRPr sz="2000">
          <a:solidFill>
            <a:schemeClr val="tx2"/>
          </a:solidFill>
          <a:latin typeface="+mn-lt"/>
          <a:cs typeface="+mn-cs"/>
        </a:defRPr>
      </a:lvl6pPr>
      <a:lvl7pPr marL="2971800" indent="-228600" algn="l" rtl="0" eaLnBrk="1" fontAlgn="base" hangingPunct="1">
        <a:spcBef>
          <a:spcPct val="20000"/>
        </a:spcBef>
        <a:spcAft>
          <a:spcPct val="0"/>
        </a:spcAft>
        <a:buChar char="»"/>
        <a:defRPr sz="2000">
          <a:solidFill>
            <a:schemeClr val="tx2"/>
          </a:solidFill>
          <a:latin typeface="+mn-lt"/>
          <a:cs typeface="+mn-cs"/>
        </a:defRPr>
      </a:lvl7pPr>
      <a:lvl8pPr marL="3429000" indent="-228600" algn="l" rtl="0" eaLnBrk="1" fontAlgn="base" hangingPunct="1">
        <a:spcBef>
          <a:spcPct val="20000"/>
        </a:spcBef>
        <a:spcAft>
          <a:spcPct val="0"/>
        </a:spcAft>
        <a:buChar char="»"/>
        <a:defRPr sz="2000">
          <a:solidFill>
            <a:schemeClr val="tx2"/>
          </a:solidFill>
          <a:latin typeface="+mn-lt"/>
          <a:cs typeface="+mn-cs"/>
        </a:defRPr>
      </a:lvl8pPr>
      <a:lvl9pPr marL="3886200" indent="-228600" algn="l" rtl="0" eaLnBrk="1" fontAlgn="base" hangingPunct="1">
        <a:spcBef>
          <a:spcPct val="20000"/>
        </a:spcBef>
        <a:spcAft>
          <a:spcPct val="0"/>
        </a:spcAft>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eg/tutorials-2015/blob/master/1512_Semblance_coherence_and_discontinuity/Discontinuity_tutorial.ipynb" TargetMode="External"/><Relationship Id="rId1" Type="http://schemas.openxmlformats.org/officeDocument/2006/relationships/slideLayout" Target="../slideLayouts/slideLayout6.xml"/><Relationship Id="rId4" Type="http://schemas.openxmlformats.org/officeDocument/2006/relationships/hyperlink" Target="http://www.ceri.memphis.edu/peo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agilescientific.com/blog/2017/6/20/machine-learning-meets-seismic-interpretation" TargetMode="External"/><Relationship Id="rId5" Type="http://schemas.openxmlformats.org/officeDocument/2006/relationships/image" Target="../media/image32.png"/><Relationship Id="rId4" Type="http://schemas.openxmlformats.org/officeDocument/2006/relationships/hyperlink" Target="https://www.eliis-geo.com/paleoscan-workflows-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andgeophysics.com/ground-model-for-wind-farm/" TargetMode="External"/><Relationship Id="rId2" Type="http://schemas.openxmlformats.org/officeDocument/2006/relationships/hyperlink" Target="https://offshorewind.rvo.nl/file/view/55040558/3D+Geophysical+Ultra+High+Resolution+Survey+%28UHRS%29+Report"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s://www.npd.no/en/facts/publications/co2-atlases/co2-storage-atlas-of-the-southern-barents-sea/" TargetMode="External"/><Relationship Id="rId2" Type="http://schemas.openxmlformats.org/officeDocument/2006/relationships/hyperlink" Target="https://www.equinor.com/en/what-we-do/digitalisation-in-our-dna/volve-field-data-village-download.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nlinelibrary.wiley.com/doi/epdf/10.1111/bre.12613"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686051" y="4164014"/>
            <a:ext cx="6924675" cy="1074737"/>
          </a:xfrm>
        </p:spPr>
        <p:txBody>
          <a:bodyPr/>
          <a:lstStyle/>
          <a:p>
            <a:pPr eaLnBrk="1" fontAlgn="auto" hangingPunct="1">
              <a:spcAft>
                <a:spcPts val="0"/>
              </a:spcAft>
              <a:defRPr/>
            </a:pPr>
            <a:endParaRPr lang="en-GB" sz="2800" kern="1200" dirty="0">
              <a:solidFill>
                <a:schemeClr val="accent6">
                  <a:lumMod val="60000"/>
                  <a:lumOff val="40000"/>
                </a:schemeClr>
              </a:solidFill>
              <a:latin typeface="Calibri"/>
            </a:endParaRPr>
          </a:p>
          <a:p>
            <a:pPr eaLnBrk="1" fontAlgn="auto" hangingPunct="1">
              <a:spcAft>
                <a:spcPts val="0"/>
              </a:spcAft>
              <a:defRPr/>
            </a:pPr>
            <a:r>
              <a:rPr lang="en-GB" sz="2800" kern="1200" dirty="0">
                <a:solidFill>
                  <a:schemeClr val="tx1"/>
                </a:solidFill>
                <a:latin typeface="Calibri" panose="020F0502020204030204" pitchFamily="34" charset="0"/>
              </a:rPr>
              <a:t>Dr Rebecca (Becky) Bell and Raul </a:t>
            </a:r>
            <a:r>
              <a:rPr lang="en-GB" sz="2800" kern="1200" dirty="0" err="1">
                <a:solidFill>
                  <a:schemeClr val="tx1"/>
                </a:solidFill>
                <a:latin typeface="Calibri" panose="020F0502020204030204" pitchFamily="34" charset="0"/>
              </a:rPr>
              <a:t>Adriaensen</a:t>
            </a:r>
            <a:r>
              <a:rPr lang="en-GB" sz="2800" kern="1200" dirty="0">
                <a:solidFill>
                  <a:schemeClr val="tx1"/>
                </a:solidFill>
                <a:latin typeface="Calibri" panose="020F0502020204030204" pitchFamily="34" charset="0"/>
              </a:rPr>
              <a:t> </a:t>
            </a:r>
          </a:p>
          <a:p>
            <a:pPr eaLnBrk="1" fontAlgn="auto" hangingPunct="1">
              <a:spcAft>
                <a:spcPts val="0"/>
              </a:spcAft>
              <a:defRPr/>
            </a:pPr>
            <a:r>
              <a:rPr lang="en-GB" sz="2000" kern="1200" dirty="0">
                <a:solidFill>
                  <a:schemeClr val="tx1"/>
                </a:solidFill>
                <a:latin typeface="Calibri" panose="020F0502020204030204" pitchFamily="34" charset="0"/>
              </a:rPr>
              <a:t>2</a:t>
            </a:r>
            <a:r>
              <a:rPr lang="en-GB" sz="2000" kern="1200" baseline="30000" dirty="0">
                <a:solidFill>
                  <a:schemeClr val="tx1"/>
                </a:solidFill>
                <a:latin typeface="Calibri" panose="020F0502020204030204" pitchFamily="34" charset="0"/>
              </a:rPr>
              <a:t>nd</a:t>
            </a:r>
            <a:r>
              <a:rPr lang="en-GB" sz="2000" kern="1200" dirty="0">
                <a:solidFill>
                  <a:schemeClr val="tx1"/>
                </a:solidFill>
                <a:latin typeface="Calibri" panose="020F0502020204030204" pitchFamily="34" charset="0"/>
              </a:rPr>
              <a:t> floor, office 2.37a</a:t>
            </a:r>
          </a:p>
          <a:p>
            <a:pPr eaLnBrk="1" fontAlgn="auto" hangingPunct="1">
              <a:spcAft>
                <a:spcPts val="0"/>
              </a:spcAft>
              <a:defRPr/>
            </a:pPr>
            <a:r>
              <a:rPr lang="en-GB" sz="2000" kern="1200" dirty="0">
                <a:solidFill>
                  <a:schemeClr val="tx1"/>
                </a:solidFill>
                <a:latin typeface="Calibri" panose="020F0502020204030204" pitchFamily="34" charset="0"/>
              </a:rPr>
              <a:t>rebecca.bell@imperial.ac.uk</a:t>
            </a:r>
            <a:endParaRPr lang="en-GB" dirty="0">
              <a:latin typeface="Calibri" panose="020F0502020204030204" pitchFamily="34" charset="0"/>
            </a:endParaRPr>
          </a:p>
        </p:txBody>
      </p:sp>
      <p:sp>
        <p:nvSpPr>
          <p:cNvPr id="5123" name="Title 8"/>
          <p:cNvSpPr>
            <a:spLocks noGrp="1"/>
          </p:cNvSpPr>
          <p:nvPr>
            <p:ph type="ctrTitle"/>
          </p:nvPr>
        </p:nvSpPr>
        <p:spPr>
          <a:xfrm>
            <a:off x="1999285" y="1111112"/>
            <a:ext cx="7705725" cy="812800"/>
          </a:xfrm>
        </p:spPr>
        <p:txBody>
          <a:bodyPr/>
          <a:lstStyle/>
          <a:p>
            <a:pPr algn="ctr"/>
            <a:r>
              <a:rPr lang="en-GB" altLang="en-US" sz="4000" b="0" dirty="0">
                <a:solidFill>
                  <a:schemeClr val="tx1"/>
                </a:solidFill>
                <a:latin typeface="Calibri" panose="020F0502020204030204" pitchFamily="34" charset="0"/>
              </a:rPr>
              <a:t>Seismic reflection data</a:t>
            </a:r>
            <a:br>
              <a:rPr lang="en-GB" altLang="en-US" sz="4000" b="0" dirty="0">
                <a:solidFill>
                  <a:schemeClr val="tx1"/>
                </a:solidFill>
                <a:latin typeface="Calibri" panose="020F0502020204030204" pitchFamily="34" charset="0"/>
              </a:rPr>
            </a:br>
            <a:r>
              <a:rPr lang="en-GB" altLang="en-US" sz="4000" b="0" dirty="0">
                <a:solidFill>
                  <a:schemeClr val="tx1"/>
                </a:solidFill>
                <a:latin typeface="Calibri" panose="020F0502020204030204" pitchFamily="34" charset="0"/>
              </a:rPr>
              <a:t>Lecture 6</a:t>
            </a:r>
            <a:br>
              <a:rPr lang="en-GB" altLang="en-US" sz="4000" b="0" dirty="0">
                <a:solidFill>
                  <a:schemeClr val="tx1"/>
                </a:solidFill>
                <a:latin typeface="Cambria" panose="02040503050406030204" pitchFamily="18" charset="0"/>
              </a:rPr>
            </a:br>
            <a:br>
              <a:rPr lang="en-GB" altLang="en-US" b="0" dirty="0">
                <a:solidFill>
                  <a:schemeClr val="tx1"/>
                </a:solidFill>
              </a:rPr>
            </a:br>
            <a:br>
              <a:rPr lang="en-GB" altLang="en-US" b="0" dirty="0">
                <a:solidFill>
                  <a:schemeClr val="tx1"/>
                </a:solidFill>
              </a:rPr>
            </a:br>
            <a:endParaRPr lang="en-GB" altLang="en-US" b="0" dirty="0">
              <a:solidFill>
                <a:schemeClr val="tx1"/>
              </a:solidFill>
            </a:endParaRPr>
          </a:p>
        </p:txBody>
      </p:sp>
      <p:pic>
        <p:nvPicPr>
          <p:cNvPr id="4" name="Picture 11" descr="4cubes_env_dipenv_rgb_diprgb">
            <a:extLst>
              <a:ext uri="{FF2B5EF4-FFF2-40B4-BE49-F238E27FC236}">
                <a16:creationId xmlns:a16="http://schemas.microsoft.com/office/drawing/2014/main" id="{F5B36105-7378-E244-9759-111ACDA87F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965" y="1619249"/>
            <a:ext cx="3838069" cy="2913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a:extLst>
              <a:ext uri="{28A0092B-C50C-407E-A947-70E740481C1C}">
                <a14:useLocalDpi xmlns:a14="http://schemas.microsoft.com/office/drawing/2010/main" val="0"/>
              </a:ext>
            </a:extLst>
          </a:blip>
          <a:srcRect r="22414"/>
          <a:stretch>
            <a:fillRect/>
          </a:stretch>
        </p:blipFill>
        <p:spPr bwMode="auto">
          <a:xfrm>
            <a:off x="1600200" y="822326"/>
            <a:ext cx="8986838" cy="321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3" name="Rectangle 6"/>
          <p:cNvSpPr>
            <a:spLocks noChangeArrowheads="1"/>
          </p:cNvSpPr>
          <p:nvPr/>
        </p:nvSpPr>
        <p:spPr bwMode="auto">
          <a:xfrm>
            <a:off x="1647825" y="4162425"/>
            <a:ext cx="89154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82563" indent="-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buFontTx/>
              <a:buChar char="•"/>
            </a:pPr>
            <a:r>
              <a:rPr lang="en-GB" altLang="en-US" sz="2000" b="1" u="sng" dirty="0">
                <a:latin typeface="+mn-lt"/>
              </a:rPr>
              <a:t>A</a:t>
            </a:r>
            <a:r>
              <a:rPr lang="en-GB" altLang="en-US" sz="2000" dirty="0">
                <a:latin typeface="+mn-lt"/>
              </a:rPr>
              <a:t> - Seismic section from the North Sea Basin illustrating the presence of low-displacement normal faults in the Tertiary succession. Note the mapped reflection event marked X</a:t>
            </a:r>
          </a:p>
          <a:p>
            <a:pPr algn="just" eaLnBrk="1" hangingPunct="1">
              <a:spcBef>
                <a:spcPct val="20000"/>
              </a:spcBef>
              <a:buFontTx/>
              <a:buChar char="•"/>
            </a:pPr>
            <a:r>
              <a:rPr lang="en-GB" altLang="en-US" sz="2000" b="1" u="sng" dirty="0">
                <a:latin typeface="+mn-lt"/>
              </a:rPr>
              <a:t>B</a:t>
            </a:r>
            <a:r>
              <a:rPr lang="en-GB" altLang="en-US" sz="2000" dirty="0">
                <a:latin typeface="+mn-lt"/>
              </a:rPr>
              <a:t> - Dip map of reflection event X illustrates the polygonal pattern of the fault array</a:t>
            </a:r>
          </a:p>
          <a:p>
            <a:pPr algn="just" eaLnBrk="1" hangingPunct="1">
              <a:spcBef>
                <a:spcPct val="20000"/>
              </a:spcBef>
              <a:buFontTx/>
              <a:buChar char="•"/>
            </a:pPr>
            <a:r>
              <a:rPr lang="en-GB" altLang="en-US" sz="2000" b="1" u="sng" dirty="0">
                <a:latin typeface="+mn-lt"/>
              </a:rPr>
              <a:t>C</a:t>
            </a:r>
            <a:r>
              <a:rPr lang="en-GB" altLang="en-US" sz="2000" dirty="0">
                <a:latin typeface="+mn-lt"/>
              </a:rPr>
              <a:t> - Azimuth map of reflection event X illustrating the polygonal pattern of the fault array in addition to the variable dip direction of individual faults</a:t>
            </a:r>
          </a:p>
        </p:txBody>
      </p:sp>
      <p:sp>
        <p:nvSpPr>
          <p:cNvPr id="4" name="Title 5"/>
          <p:cNvSpPr txBox="1">
            <a:spLocks/>
          </p:cNvSpPr>
          <p:nvPr/>
        </p:nvSpPr>
        <p:spPr>
          <a:xfrm>
            <a:off x="265113" y="84139"/>
            <a:ext cx="6716712" cy="450850"/>
          </a:xfrm>
          <a:prstGeom prst="rect">
            <a:avLst/>
          </a:prstGeom>
        </p:spPr>
        <p:txBody>
          <a:bodyPr/>
          <a:lstStyle/>
          <a:p>
            <a:pPr eaLnBrk="0" hangingPunct="0">
              <a:defRPr/>
            </a:pPr>
            <a:r>
              <a:rPr lang="en-GB" sz="3200" b="1" kern="0" dirty="0">
                <a:solidFill>
                  <a:schemeClr val="bg1"/>
                </a:solidFill>
                <a:latin typeface="+mj-lt"/>
                <a:ea typeface="+mj-ea"/>
                <a:cs typeface="+mj-cs"/>
              </a:rPr>
              <a:t>Dip and azimuth attributes</a:t>
            </a:r>
          </a:p>
        </p:txBody>
      </p:sp>
    </p:spTree>
    <p:extLst>
      <p:ext uri="{BB962C8B-B14F-4D97-AF65-F5344CB8AC3E}">
        <p14:creationId xmlns:p14="http://schemas.microsoft.com/office/powerpoint/2010/main" val="398012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438400" y="1371600"/>
            <a:ext cx="73152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altLang="en-US" sz="3200" b="1" dirty="0">
                <a:latin typeface="+mn-lt"/>
              </a:rPr>
              <a:t>Volume-based attribute analysis</a:t>
            </a:r>
            <a:endParaRPr lang="en-GB" altLang="en-US" sz="3200" dirty="0">
              <a:latin typeface="+mn-lt"/>
            </a:endParaRPr>
          </a:p>
        </p:txBody>
      </p:sp>
      <p:pic>
        <p:nvPicPr>
          <p:cNvPr id="51203" name="Picture 4" descr="MTC 3D 2"/>
          <p:cNvPicPr>
            <a:picLocks noChangeAspect="1" noChangeArrowheads="1"/>
          </p:cNvPicPr>
          <p:nvPr/>
        </p:nvPicPr>
        <p:blipFill>
          <a:blip r:embed="rId2">
            <a:extLst>
              <a:ext uri="{28A0092B-C50C-407E-A947-70E740481C1C}">
                <a14:useLocalDpi xmlns:a14="http://schemas.microsoft.com/office/drawing/2010/main" val="0"/>
              </a:ext>
            </a:extLst>
          </a:blip>
          <a:srcRect b="8020"/>
          <a:stretch>
            <a:fillRect/>
          </a:stretch>
        </p:blipFill>
        <p:spPr bwMode="auto">
          <a:xfrm>
            <a:off x="3886200" y="1981200"/>
            <a:ext cx="4503738" cy="31496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0442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66713" y="90488"/>
            <a:ext cx="6716712" cy="450850"/>
          </a:xfrm>
          <a:prstGeom prst="rect">
            <a:avLst/>
          </a:prstGeom>
        </p:spPr>
        <p:txBody>
          <a:bodyPr/>
          <a:lstStyle/>
          <a:p>
            <a:pPr eaLnBrk="0" hangingPunct="0">
              <a:defRPr/>
            </a:pPr>
            <a:r>
              <a:rPr lang="en-GB" sz="3200" b="1" kern="0" dirty="0">
                <a:solidFill>
                  <a:schemeClr val="bg1"/>
                </a:solidFill>
                <a:latin typeface="+mn-lt"/>
                <a:ea typeface="+mj-ea"/>
                <a:cs typeface="+mj-cs"/>
              </a:rPr>
              <a:t>Volume-based seismic attributes</a:t>
            </a:r>
          </a:p>
        </p:txBody>
      </p:sp>
      <p:sp>
        <p:nvSpPr>
          <p:cNvPr id="3" name="Rectangle 3"/>
          <p:cNvSpPr txBox="1">
            <a:spLocks noChangeArrowheads="1"/>
          </p:cNvSpPr>
          <p:nvPr/>
        </p:nvSpPr>
        <p:spPr>
          <a:xfrm>
            <a:off x="886691" y="914400"/>
            <a:ext cx="10086109" cy="4648200"/>
          </a:xfrm>
          <a:prstGeom prst="rect">
            <a:avLst/>
          </a:prstGeom>
        </p:spPr>
        <p:txBody>
          <a:bodyPr/>
          <a:lstStyle/>
          <a:p>
            <a:pPr marL="342900" indent="-342900" algn="just">
              <a:lnSpc>
                <a:spcPct val="80000"/>
              </a:lnSpc>
              <a:spcBef>
                <a:spcPct val="20000"/>
              </a:spcBef>
              <a:buFontTx/>
              <a:buChar char="•"/>
              <a:defRPr/>
            </a:pPr>
            <a:r>
              <a:rPr lang="en-GB" sz="2200" kern="0" dirty="0">
                <a:solidFill>
                  <a:schemeClr val="tx2"/>
                </a:solidFill>
                <a:latin typeface="+mn-lt"/>
                <a:cs typeface="+mn-cs"/>
              </a:rPr>
              <a:t>Volume-based attributes are derived directly from the seismic reflectivity volume</a:t>
            </a:r>
          </a:p>
          <a:p>
            <a:pPr algn="just">
              <a:lnSpc>
                <a:spcPct val="80000"/>
              </a:lnSpc>
              <a:spcBef>
                <a:spcPct val="20000"/>
              </a:spcBef>
              <a:defRPr/>
            </a:pPr>
            <a:endParaRPr lang="en-GB" sz="2200" kern="0" dirty="0">
              <a:solidFill>
                <a:schemeClr val="tx2"/>
              </a:solidFill>
              <a:latin typeface="+mn-lt"/>
              <a:cs typeface="+mn-cs"/>
            </a:endParaRPr>
          </a:p>
          <a:p>
            <a:pPr marL="342900" indent="-342900" algn="just">
              <a:lnSpc>
                <a:spcPct val="80000"/>
              </a:lnSpc>
              <a:spcBef>
                <a:spcPct val="20000"/>
              </a:spcBef>
              <a:buFontTx/>
              <a:buChar char="•"/>
              <a:defRPr/>
            </a:pPr>
            <a:r>
              <a:rPr lang="en-GB" sz="2200" kern="0" dirty="0">
                <a:solidFill>
                  <a:schemeClr val="tx2"/>
                </a:solidFill>
                <a:latin typeface="+mn-lt"/>
                <a:cs typeface="+mn-cs"/>
              </a:rPr>
              <a:t>Volume-based attributes can be affected by noise in the initial input volume; caution should be exercised when interpreting geological features...</a:t>
            </a:r>
          </a:p>
          <a:p>
            <a:pPr marL="342900" indent="-342900" algn="just">
              <a:lnSpc>
                <a:spcPct val="80000"/>
              </a:lnSpc>
              <a:spcBef>
                <a:spcPct val="20000"/>
              </a:spcBef>
              <a:buFontTx/>
              <a:buChar char="•"/>
              <a:defRPr/>
            </a:pPr>
            <a:endParaRPr lang="en-GB" sz="2200" kern="0" dirty="0">
              <a:solidFill>
                <a:schemeClr val="tx2"/>
              </a:solidFill>
              <a:latin typeface="+mn-lt"/>
              <a:cs typeface="+mn-cs"/>
            </a:endParaRPr>
          </a:p>
          <a:p>
            <a:pPr marL="342900" indent="-342900" algn="just">
              <a:lnSpc>
                <a:spcPct val="80000"/>
              </a:lnSpc>
              <a:spcBef>
                <a:spcPct val="20000"/>
              </a:spcBef>
              <a:buFontTx/>
              <a:buChar char="•"/>
              <a:defRPr/>
            </a:pPr>
            <a:r>
              <a:rPr lang="en-GB" sz="2200" kern="0" dirty="0">
                <a:solidFill>
                  <a:schemeClr val="tx2"/>
                </a:solidFill>
                <a:latin typeface="+mn-lt"/>
                <a:cs typeface="+mn-cs"/>
              </a:rPr>
              <a:t>A key part of the seismic interpreter’s toolkit, they are applicable in a wide variety of structural and stratigraphic settings and across a range of scales</a:t>
            </a:r>
          </a:p>
          <a:p>
            <a:pPr marL="342900" indent="-342900" algn="just">
              <a:lnSpc>
                <a:spcPct val="80000"/>
              </a:lnSpc>
              <a:spcBef>
                <a:spcPct val="20000"/>
              </a:spcBef>
              <a:buFontTx/>
              <a:buChar char="•"/>
              <a:defRPr/>
            </a:pPr>
            <a:endParaRPr lang="en-GB" sz="2200" kern="0" dirty="0">
              <a:solidFill>
                <a:schemeClr val="tx2"/>
              </a:solidFill>
              <a:latin typeface="+mn-lt"/>
              <a:cs typeface="+mn-cs"/>
            </a:endParaRPr>
          </a:p>
          <a:p>
            <a:pPr marL="342900" indent="-342900" algn="just">
              <a:lnSpc>
                <a:spcPct val="80000"/>
              </a:lnSpc>
              <a:spcBef>
                <a:spcPct val="20000"/>
              </a:spcBef>
              <a:buFontTx/>
              <a:buChar char="•"/>
              <a:defRPr/>
            </a:pPr>
            <a:r>
              <a:rPr lang="en-GB" sz="2200" kern="0" dirty="0">
                <a:solidFill>
                  <a:schemeClr val="tx2"/>
                </a:solidFill>
                <a:latin typeface="+mn-lt"/>
                <a:cs typeface="+mn-cs"/>
              </a:rPr>
              <a:t>Two types of volume-based attributes are defined; (</a:t>
            </a:r>
            <a:r>
              <a:rPr lang="en-GB" sz="2200" kern="0" dirty="0" err="1">
                <a:solidFill>
                  <a:schemeClr val="tx2"/>
                </a:solidFill>
                <a:latin typeface="+mn-lt"/>
                <a:cs typeface="+mn-cs"/>
              </a:rPr>
              <a:t>i</a:t>
            </a:r>
            <a:r>
              <a:rPr lang="en-GB" sz="2200" kern="0" dirty="0">
                <a:solidFill>
                  <a:schemeClr val="tx2"/>
                </a:solidFill>
                <a:latin typeface="+mn-lt"/>
                <a:cs typeface="+mn-cs"/>
              </a:rPr>
              <a:t>) geometric; and (ii) amplitude</a:t>
            </a:r>
          </a:p>
          <a:p>
            <a:pPr marL="342900" indent="-342900" algn="just">
              <a:lnSpc>
                <a:spcPct val="80000"/>
              </a:lnSpc>
              <a:spcBef>
                <a:spcPct val="20000"/>
              </a:spcBef>
              <a:buFontTx/>
              <a:buChar char="•"/>
              <a:defRPr/>
            </a:pPr>
            <a:endParaRPr lang="en-GB" sz="2200" kern="0" dirty="0">
              <a:solidFill>
                <a:schemeClr val="tx2"/>
              </a:solidFill>
              <a:latin typeface="+mn-lt"/>
              <a:cs typeface="+mn-cs"/>
            </a:endParaRPr>
          </a:p>
          <a:p>
            <a:pPr marL="342900" indent="-342900" algn="just">
              <a:lnSpc>
                <a:spcPct val="80000"/>
              </a:lnSpc>
              <a:spcBef>
                <a:spcPct val="20000"/>
              </a:spcBef>
              <a:buFontTx/>
              <a:buChar char="•"/>
              <a:defRPr/>
            </a:pPr>
            <a:r>
              <a:rPr lang="en-GB" sz="2200" kern="0" dirty="0">
                <a:solidFill>
                  <a:schemeClr val="tx2"/>
                </a:solidFill>
                <a:latin typeface="+mn-lt"/>
                <a:cs typeface="+mn-cs"/>
              </a:rPr>
              <a:t>Hundreds of volume-based seismic attributes exist… you may be able to design your own (basically, any calculation you do on the seismic data reveals a seismic attribute, which may or may not be useful for resolving environmental/geological features)</a:t>
            </a:r>
          </a:p>
        </p:txBody>
      </p:sp>
    </p:spTree>
    <p:extLst>
      <p:ext uri="{BB962C8B-B14F-4D97-AF65-F5344CB8AC3E}">
        <p14:creationId xmlns:p14="http://schemas.microsoft.com/office/powerpoint/2010/main" val="13366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838201"/>
            <a:ext cx="7010400" cy="428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1" name="Rectangle 10"/>
          <p:cNvSpPr>
            <a:spLocks noChangeArrowheads="1"/>
          </p:cNvSpPr>
          <p:nvPr/>
        </p:nvSpPr>
        <p:spPr bwMode="auto">
          <a:xfrm>
            <a:off x="1676400" y="5105400"/>
            <a:ext cx="8839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82563" indent="-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buFontTx/>
              <a:buChar char="•"/>
            </a:pPr>
            <a:r>
              <a:rPr lang="en-GB" altLang="en-US" sz="1400" dirty="0"/>
              <a:t>Coherency, discontinuity, variance and semblance-type volumes is one of the most commonly-used volume-based geometric attributes used by seismic interpreters</a:t>
            </a:r>
          </a:p>
          <a:p>
            <a:pPr algn="just" eaLnBrk="1" hangingPunct="1">
              <a:spcBef>
                <a:spcPct val="20000"/>
              </a:spcBef>
              <a:buFontTx/>
              <a:buChar char="•"/>
            </a:pPr>
            <a:r>
              <a:rPr lang="en-GB" altLang="en-US" sz="1400" dirty="0"/>
              <a:t>(a) illustrates a simple geological cross-section characterised by a normal-faulted sand (stippled)-shale (grey) sequence; (b) is a schematic sketch of how the coherence attribute ‘sees’ these lithological variations and the fault</a:t>
            </a:r>
          </a:p>
          <a:p>
            <a:pPr algn="just" eaLnBrk="1" hangingPunct="1">
              <a:spcBef>
                <a:spcPct val="20000"/>
              </a:spcBef>
              <a:buFontTx/>
              <a:buChar char="•"/>
            </a:pPr>
            <a:r>
              <a:rPr lang="en-GB" altLang="en-US" sz="1400" dirty="0"/>
              <a:t>Note the discontinuity ‘spike’ (or decrease in coherence) at the location of the normal fault due to an abrupt change in the spatial seismic character of reflection events</a:t>
            </a:r>
          </a:p>
        </p:txBody>
      </p:sp>
      <p:sp>
        <p:nvSpPr>
          <p:cNvPr id="4" name="Title 5"/>
          <p:cNvSpPr txBox="1">
            <a:spLocks/>
          </p:cNvSpPr>
          <p:nvPr/>
        </p:nvSpPr>
        <p:spPr>
          <a:xfrm>
            <a:off x="303213" y="136527"/>
            <a:ext cx="6716712" cy="450850"/>
          </a:xfrm>
          <a:prstGeom prst="rect">
            <a:avLst/>
          </a:prstGeom>
        </p:spPr>
        <p:txBody>
          <a:bodyPr/>
          <a:lstStyle/>
          <a:p>
            <a:pPr eaLnBrk="0" hangingPunct="0">
              <a:defRPr/>
            </a:pPr>
            <a:r>
              <a:rPr lang="en-GB" sz="2800" b="1" kern="0" dirty="0">
                <a:solidFill>
                  <a:schemeClr val="bg1"/>
                </a:solidFill>
                <a:latin typeface="+mn-lt"/>
                <a:ea typeface="+mj-ea"/>
                <a:cs typeface="+mj-cs"/>
              </a:rPr>
              <a:t>Coherency/discontinuity/semblance</a:t>
            </a:r>
          </a:p>
        </p:txBody>
      </p:sp>
    </p:spTree>
    <p:extLst>
      <p:ext uri="{BB962C8B-B14F-4D97-AF65-F5344CB8AC3E}">
        <p14:creationId xmlns:p14="http://schemas.microsoft.com/office/powerpoint/2010/main" val="227800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3">
            <a:extLst>
              <a:ext uri="{28A0092B-C50C-407E-A947-70E740481C1C}">
                <a14:useLocalDpi xmlns:a14="http://schemas.microsoft.com/office/drawing/2010/main" val="0"/>
              </a:ext>
            </a:extLst>
          </a:blip>
          <a:srcRect l="688" t="1480" r="970" b="1129"/>
          <a:stretch>
            <a:fillRect/>
          </a:stretch>
        </p:blipFill>
        <p:spPr bwMode="auto">
          <a:xfrm>
            <a:off x="1905000" y="831850"/>
            <a:ext cx="8458200" cy="434975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54275" name="Rectangle 6"/>
          <p:cNvSpPr>
            <a:spLocks noChangeArrowheads="1"/>
          </p:cNvSpPr>
          <p:nvPr/>
        </p:nvSpPr>
        <p:spPr bwMode="auto">
          <a:xfrm>
            <a:off x="1600200" y="5181600"/>
            <a:ext cx="8839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buFontTx/>
              <a:buChar char="•"/>
            </a:pPr>
            <a:r>
              <a:rPr lang="en-GB" altLang="en-US" sz="1600" dirty="0"/>
              <a:t>Combination of vertical and </a:t>
            </a:r>
            <a:r>
              <a:rPr lang="en-GB" altLang="en-US" sz="1600" dirty="0" err="1"/>
              <a:t>timeslice</a:t>
            </a:r>
            <a:r>
              <a:rPr lang="en-GB" altLang="en-US" sz="1600" dirty="0"/>
              <a:t> displays from a standard reflectivity volume and a coherence cube illustrating the application of coherency to imaging normal faults</a:t>
            </a:r>
          </a:p>
          <a:p>
            <a:pPr algn="just" eaLnBrk="1" hangingPunct="1">
              <a:spcBef>
                <a:spcPct val="20000"/>
              </a:spcBef>
              <a:buFontTx/>
              <a:buChar char="•"/>
            </a:pPr>
            <a:r>
              <a:rPr lang="en-GB" altLang="en-US" sz="1600" dirty="0"/>
              <a:t>Note the clear expression of the normal faults on the vertical reflectivity slice and the coherency </a:t>
            </a:r>
            <a:r>
              <a:rPr lang="en-GB" altLang="en-US" sz="1600" dirty="0" err="1"/>
              <a:t>timeslice</a:t>
            </a:r>
            <a:r>
              <a:rPr lang="en-GB" altLang="en-US" sz="1600" dirty="0"/>
              <a:t>. The left-hand fault is more poorly-imaged on the reflectivity </a:t>
            </a:r>
            <a:r>
              <a:rPr lang="en-GB" altLang="en-US" sz="1600" dirty="0" err="1"/>
              <a:t>timeslice</a:t>
            </a:r>
            <a:r>
              <a:rPr lang="en-GB" altLang="en-US" sz="1600" dirty="0"/>
              <a:t> and the vertical coherency slice. Better imaging on </a:t>
            </a:r>
            <a:r>
              <a:rPr lang="en-GB" altLang="en-US" sz="1600" dirty="0" err="1"/>
              <a:t>timeslices</a:t>
            </a:r>
            <a:r>
              <a:rPr lang="en-GB" altLang="en-US" sz="1600" dirty="0"/>
              <a:t> rather than vertical slices is typical for coherency-type volumes</a:t>
            </a:r>
          </a:p>
        </p:txBody>
      </p:sp>
      <p:sp>
        <p:nvSpPr>
          <p:cNvPr id="4" name="Title 5"/>
          <p:cNvSpPr txBox="1">
            <a:spLocks/>
          </p:cNvSpPr>
          <p:nvPr/>
        </p:nvSpPr>
        <p:spPr>
          <a:xfrm>
            <a:off x="366713" y="102395"/>
            <a:ext cx="6716712" cy="450850"/>
          </a:xfrm>
          <a:prstGeom prst="rect">
            <a:avLst/>
          </a:prstGeom>
        </p:spPr>
        <p:txBody>
          <a:bodyPr/>
          <a:lstStyle/>
          <a:p>
            <a:pPr eaLnBrk="0" hangingPunct="0">
              <a:defRPr/>
            </a:pPr>
            <a:r>
              <a:rPr lang="en-GB" sz="2800" b="1" kern="0" dirty="0">
                <a:solidFill>
                  <a:schemeClr val="bg1"/>
                </a:solidFill>
                <a:latin typeface="+mn-lt"/>
                <a:ea typeface="+mj-ea"/>
                <a:cs typeface="+mj-cs"/>
              </a:rPr>
              <a:t>Coherency/discontinuity/semblance</a:t>
            </a:r>
          </a:p>
        </p:txBody>
      </p:sp>
      <p:sp>
        <p:nvSpPr>
          <p:cNvPr id="6" name="Rectangle 5"/>
          <p:cNvSpPr/>
          <p:nvPr/>
        </p:nvSpPr>
        <p:spPr>
          <a:xfrm>
            <a:off x="2008189" y="3813175"/>
            <a:ext cx="155575" cy="109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4278" name="TextBox 4"/>
          <p:cNvSpPr txBox="1">
            <a:spLocks noChangeArrowheads="1"/>
          </p:cNvSpPr>
          <p:nvPr/>
        </p:nvSpPr>
        <p:spPr bwMode="auto">
          <a:xfrm>
            <a:off x="1908175" y="3614738"/>
            <a:ext cx="3635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a:t>+</a:t>
            </a:r>
          </a:p>
        </p:txBody>
      </p:sp>
      <p:sp>
        <p:nvSpPr>
          <p:cNvPr id="7" name="Rectangle 6"/>
          <p:cNvSpPr/>
          <p:nvPr/>
        </p:nvSpPr>
        <p:spPr>
          <a:xfrm>
            <a:off x="2008188" y="4937126"/>
            <a:ext cx="146050" cy="138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4280" name="TextBox 7"/>
          <p:cNvSpPr txBox="1">
            <a:spLocks noChangeArrowheads="1"/>
          </p:cNvSpPr>
          <p:nvPr/>
        </p:nvSpPr>
        <p:spPr bwMode="auto">
          <a:xfrm>
            <a:off x="1935164" y="4745038"/>
            <a:ext cx="2873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a:solidFill>
                  <a:schemeClr val="bg1"/>
                </a:solidFill>
              </a:rPr>
              <a:t>-</a:t>
            </a:r>
          </a:p>
        </p:txBody>
      </p:sp>
    </p:spTree>
    <p:extLst>
      <p:ext uri="{BB962C8B-B14F-4D97-AF65-F5344CB8AC3E}">
        <p14:creationId xmlns:p14="http://schemas.microsoft.com/office/powerpoint/2010/main" val="414197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9"/>
          <p:cNvPicPr>
            <a:picLocks noChangeAspect="1" noChangeArrowheads="1"/>
          </p:cNvPicPr>
          <p:nvPr/>
        </p:nvPicPr>
        <p:blipFill>
          <a:blip r:embed="rId2">
            <a:extLst>
              <a:ext uri="{28A0092B-C50C-407E-A947-70E740481C1C}">
                <a14:useLocalDpi xmlns:a14="http://schemas.microsoft.com/office/drawing/2010/main" val="0"/>
              </a:ext>
            </a:extLst>
          </a:blip>
          <a:srcRect l="1094" r="3989"/>
          <a:stretch>
            <a:fillRect/>
          </a:stretch>
        </p:blipFill>
        <p:spPr bwMode="auto">
          <a:xfrm>
            <a:off x="1824038" y="914401"/>
            <a:ext cx="8539162" cy="4168775"/>
          </a:xfrm>
          <a:prstGeom prst="rect">
            <a:avLst/>
          </a:prstGeom>
          <a:noFill/>
          <a:ln w="12700">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57347" name="Line 40"/>
          <p:cNvSpPr>
            <a:spLocks noChangeShapeType="1"/>
          </p:cNvSpPr>
          <p:nvPr/>
        </p:nvSpPr>
        <p:spPr bwMode="auto">
          <a:xfrm>
            <a:off x="8458200" y="4738688"/>
            <a:ext cx="1874838" cy="0"/>
          </a:xfrm>
          <a:prstGeom prst="line">
            <a:avLst/>
          </a:prstGeom>
          <a:noFill/>
          <a:ln w="61913">
            <a:solidFill>
              <a:schemeClr val="bg1"/>
            </a:solidFill>
            <a:round/>
            <a:headEnd/>
            <a:tailEnd/>
          </a:ln>
          <a:extLst>
            <a:ext uri="{909E8E84-426E-40dd-AFC4-6F175D3DCCD1}">
              <a14:hiddenFill xmlns="" xmlns:a14="http://schemas.microsoft.com/office/drawing/2010/main">
                <a:noFill/>
              </a14:hiddenFill>
            </a:ext>
          </a:extLst>
        </p:spPr>
        <p:txBody>
          <a:bodyPr/>
          <a:lstStyle/>
          <a:p>
            <a:endParaRPr lang="en-GB"/>
          </a:p>
        </p:txBody>
      </p:sp>
      <p:sp>
        <p:nvSpPr>
          <p:cNvPr id="57348" name="Rectangle 41"/>
          <p:cNvSpPr>
            <a:spLocks noChangeArrowheads="1"/>
          </p:cNvSpPr>
          <p:nvPr/>
        </p:nvSpPr>
        <p:spPr bwMode="auto">
          <a:xfrm>
            <a:off x="9145589" y="4770438"/>
            <a:ext cx="43497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500" b="1">
                <a:solidFill>
                  <a:schemeClr val="bg1"/>
                </a:solidFill>
              </a:rPr>
              <a:t>1 km</a:t>
            </a:r>
            <a:endParaRPr lang="en-GB" altLang="en-US" sz="1200" b="1">
              <a:solidFill>
                <a:schemeClr val="bg1"/>
              </a:solidFill>
            </a:endParaRPr>
          </a:p>
        </p:txBody>
      </p:sp>
      <p:sp>
        <p:nvSpPr>
          <p:cNvPr id="57349" name="Rectangle 42"/>
          <p:cNvSpPr>
            <a:spLocks noChangeArrowheads="1"/>
          </p:cNvSpPr>
          <p:nvPr/>
        </p:nvSpPr>
        <p:spPr bwMode="auto">
          <a:xfrm>
            <a:off x="1905001" y="1004889"/>
            <a:ext cx="327025"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600" b="1">
                <a:solidFill>
                  <a:schemeClr val="bg1"/>
                </a:solidFill>
              </a:rPr>
              <a:t>SW</a:t>
            </a:r>
          </a:p>
        </p:txBody>
      </p:sp>
      <p:sp>
        <p:nvSpPr>
          <p:cNvPr id="57350" name="Rectangle 43"/>
          <p:cNvSpPr>
            <a:spLocks noChangeArrowheads="1"/>
          </p:cNvSpPr>
          <p:nvPr/>
        </p:nvSpPr>
        <p:spPr bwMode="auto">
          <a:xfrm>
            <a:off x="10009188" y="1004889"/>
            <a:ext cx="28373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600" b="1">
                <a:solidFill>
                  <a:schemeClr val="bg1"/>
                </a:solidFill>
              </a:rPr>
              <a:t>NE</a:t>
            </a:r>
          </a:p>
        </p:txBody>
      </p:sp>
      <p:sp>
        <p:nvSpPr>
          <p:cNvPr id="57351" name="Rectangle 68"/>
          <p:cNvSpPr>
            <a:spLocks noChangeArrowheads="1"/>
          </p:cNvSpPr>
          <p:nvPr/>
        </p:nvSpPr>
        <p:spPr bwMode="auto">
          <a:xfrm>
            <a:off x="1600200" y="5334000"/>
            <a:ext cx="8839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buFontTx/>
              <a:buChar char="•"/>
            </a:pPr>
            <a:r>
              <a:rPr lang="en-GB" altLang="en-US" sz="1700" dirty="0"/>
              <a:t>Seismic section from the Oligocene-Miocene succession of the northern North Sea</a:t>
            </a:r>
          </a:p>
          <a:p>
            <a:pPr algn="just" eaLnBrk="1" hangingPunct="1">
              <a:spcBef>
                <a:spcPct val="20000"/>
              </a:spcBef>
              <a:buFontTx/>
              <a:buChar char="•"/>
            </a:pPr>
            <a:r>
              <a:rPr lang="en-GB" altLang="en-US" sz="1700" dirty="0"/>
              <a:t>Note the development of a series of low-displacement normal faults</a:t>
            </a:r>
          </a:p>
          <a:p>
            <a:pPr algn="just" eaLnBrk="1" hangingPunct="1">
              <a:spcBef>
                <a:spcPct val="20000"/>
              </a:spcBef>
              <a:buFontTx/>
              <a:buChar char="•"/>
            </a:pPr>
            <a:r>
              <a:rPr lang="en-GB" altLang="en-US" sz="1700" dirty="0"/>
              <a:t>A </a:t>
            </a:r>
            <a:r>
              <a:rPr lang="en-GB" altLang="en-US" sz="1700" dirty="0" err="1"/>
              <a:t>timeslice</a:t>
            </a:r>
            <a:r>
              <a:rPr lang="en-GB" altLang="en-US" sz="1700" dirty="0"/>
              <a:t> (yellow line) is extracted from both the reflectivity volume and corresponding coherency volume (see next slide)</a:t>
            </a:r>
          </a:p>
        </p:txBody>
      </p:sp>
      <p:sp>
        <p:nvSpPr>
          <p:cNvPr id="8" name="Title 5"/>
          <p:cNvSpPr txBox="1">
            <a:spLocks/>
          </p:cNvSpPr>
          <p:nvPr/>
        </p:nvSpPr>
        <p:spPr>
          <a:xfrm>
            <a:off x="442913" y="112714"/>
            <a:ext cx="6716712" cy="450850"/>
          </a:xfrm>
          <a:prstGeom prst="rect">
            <a:avLst/>
          </a:prstGeom>
        </p:spPr>
        <p:txBody>
          <a:bodyPr/>
          <a:lstStyle/>
          <a:p>
            <a:pPr eaLnBrk="0" hangingPunct="0">
              <a:defRPr/>
            </a:pPr>
            <a:r>
              <a:rPr lang="en-GB" sz="2800" b="1" kern="0" dirty="0">
                <a:solidFill>
                  <a:schemeClr val="bg1"/>
                </a:solidFill>
                <a:latin typeface="+mj-lt"/>
                <a:ea typeface="+mj-ea"/>
                <a:cs typeface="+mj-cs"/>
              </a:rPr>
              <a:t>Coherency/discontinuity/semblance</a:t>
            </a:r>
          </a:p>
        </p:txBody>
      </p:sp>
      <p:sp>
        <p:nvSpPr>
          <p:cNvPr id="57353" name="Rectangle 10"/>
          <p:cNvSpPr>
            <a:spLocks noChangeArrowheads="1"/>
          </p:cNvSpPr>
          <p:nvPr/>
        </p:nvSpPr>
        <p:spPr bwMode="auto">
          <a:xfrm>
            <a:off x="8318500" y="5105400"/>
            <a:ext cx="2044700" cy="15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000" b="1" i="1"/>
              <a:t>Image courtesy of Lidia Lonergan</a:t>
            </a:r>
          </a:p>
        </p:txBody>
      </p:sp>
      <p:sp>
        <p:nvSpPr>
          <p:cNvPr id="57354" name="Line 45"/>
          <p:cNvSpPr>
            <a:spLocks noChangeShapeType="1"/>
          </p:cNvSpPr>
          <p:nvPr/>
        </p:nvSpPr>
        <p:spPr bwMode="auto">
          <a:xfrm>
            <a:off x="1819275" y="3014663"/>
            <a:ext cx="8542338" cy="0"/>
          </a:xfrm>
          <a:prstGeom prst="line">
            <a:avLst/>
          </a:prstGeom>
          <a:noFill/>
          <a:ln w="317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2410927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9" y="927100"/>
            <a:ext cx="4338637" cy="393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ctangle 28"/>
          <p:cNvSpPr/>
          <p:nvPr/>
        </p:nvSpPr>
        <p:spPr>
          <a:xfrm>
            <a:off x="3155950" y="4494213"/>
            <a:ext cx="11430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837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514" y="914401"/>
            <a:ext cx="4130675" cy="395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Rectangle 27"/>
          <p:cNvSpPr/>
          <p:nvPr/>
        </p:nvSpPr>
        <p:spPr>
          <a:xfrm>
            <a:off x="7696200" y="4495800"/>
            <a:ext cx="11430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8374" name="Rectangle 15"/>
          <p:cNvSpPr>
            <a:spLocks noChangeArrowheads="1"/>
          </p:cNvSpPr>
          <p:nvPr/>
        </p:nvSpPr>
        <p:spPr bwMode="auto">
          <a:xfrm>
            <a:off x="6259514" y="4097338"/>
            <a:ext cx="606425" cy="7604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8375" name="Freeform 16"/>
          <p:cNvSpPr>
            <a:spLocks/>
          </p:cNvSpPr>
          <p:nvPr/>
        </p:nvSpPr>
        <p:spPr bwMode="auto">
          <a:xfrm>
            <a:off x="6435725" y="4340226"/>
            <a:ext cx="209550" cy="252413"/>
          </a:xfrm>
          <a:custGeom>
            <a:avLst/>
            <a:gdLst>
              <a:gd name="T0" fmla="*/ 2147483647 w 132"/>
              <a:gd name="T1" fmla="*/ 0 h 159"/>
              <a:gd name="T2" fmla="*/ 2147483647 w 132"/>
              <a:gd name="T3" fmla="*/ 2147483647 h 159"/>
              <a:gd name="T4" fmla="*/ 0 w 132"/>
              <a:gd name="T5" fmla="*/ 2147483647 h 159"/>
              <a:gd name="T6" fmla="*/ 2147483647 w 132"/>
              <a:gd name="T7" fmla="*/ 0 h 159"/>
              <a:gd name="T8" fmla="*/ 0 60000 65536"/>
              <a:gd name="T9" fmla="*/ 0 60000 65536"/>
              <a:gd name="T10" fmla="*/ 0 60000 65536"/>
              <a:gd name="T11" fmla="*/ 0 60000 65536"/>
              <a:gd name="T12" fmla="*/ 0 w 132"/>
              <a:gd name="T13" fmla="*/ 0 h 159"/>
              <a:gd name="T14" fmla="*/ 132 w 132"/>
              <a:gd name="T15" fmla="*/ 159 h 159"/>
            </a:gdLst>
            <a:ahLst/>
            <a:cxnLst>
              <a:cxn ang="T8">
                <a:pos x="T0" y="T1"/>
              </a:cxn>
              <a:cxn ang="T9">
                <a:pos x="T2" y="T3"/>
              </a:cxn>
              <a:cxn ang="T10">
                <a:pos x="T4" y="T5"/>
              </a:cxn>
              <a:cxn ang="T11">
                <a:pos x="T6" y="T7"/>
              </a:cxn>
            </a:cxnLst>
            <a:rect l="T12" t="T13" r="T14" b="T15"/>
            <a:pathLst>
              <a:path w="132" h="159">
                <a:moveTo>
                  <a:pt x="132" y="0"/>
                </a:moveTo>
                <a:lnTo>
                  <a:pt x="69" y="159"/>
                </a:lnTo>
                <a:lnTo>
                  <a:pt x="0" y="111"/>
                </a:lnTo>
                <a:lnTo>
                  <a:pt x="1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8376" name="Line 17"/>
          <p:cNvSpPr>
            <a:spLocks noChangeShapeType="1"/>
          </p:cNvSpPr>
          <p:nvPr/>
        </p:nvSpPr>
        <p:spPr bwMode="auto">
          <a:xfrm flipV="1">
            <a:off x="6315076" y="4516439"/>
            <a:ext cx="219075" cy="307975"/>
          </a:xfrm>
          <a:prstGeom prst="line">
            <a:avLst/>
          </a:prstGeom>
          <a:noFill/>
          <a:ln w="222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GB"/>
          </a:p>
        </p:txBody>
      </p:sp>
      <p:sp>
        <p:nvSpPr>
          <p:cNvPr id="58377" name="Freeform 18"/>
          <p:cNvSpPr>
            <a:spLocks/>
          </p:cNvSpPr>
          <p:nvPr/>
        </p:nvSpPr>
        <p:spPr bwMode="auto">
          <a:xfrm>
            <a:off x="6634163" y="4164013"/>
            <a:ext cx="176212" cy="209550"/>
          </a:xfrm>
          <a:custGeom>
            <a:avLst/>
            <a:gdLst>
              <a:gd name="T0" fmla="*/ 0 w 111"/>
              <a:gd name="T1" fmla="*/ 2147483647 h 132"/>
              <a:gd name="T2" fmla="*/ 2147483647 w 111"/>
              <a:gd name="T3" fmla="*/ 0 h 132"/>
              <a:gd name="T4" fmla="*/ 2147483647 w 111"/>
              <a:gd name="T5" fmla="*/ 2147483647 h 132"/>
              <a:gd name="T6" fmla="*/ 2147483647 w 111"/>
              <a:gd name="T7" fmla="*/ 2147483647 h 132"/>
              <a:gd name="T8" fmla="*/ 0 60000 65536"/>
              <a:gd name="T9" fmla="*/ 0 60000 65536"/>
              <a:gd name="T10" fmla="*/ 0 60000 65536"/>
              <a:gd name="T11" fmla="*/ 0 60000 65536"/>
              <a:gd name="T12" fmla="*/ 0 w 111"/>
              <a:gd name="T13" fmla="*/ 0 h 132"/>
              <a:gd name="T14" fmla="*/ 111 w 111"/>
              <a:gd name="T15" fmla="*/ 132 h 132"/>
            </a:gdLst>
            <a:ahLst/>
            <a:cxnLst>
              <a:cxn ang="T8">
                <a:pos x="T0" y="T1"/>
              </a:cxn>
              <a:cxn ang="T9">
                <a:pos x="T2" y="T3"/>
              </a:cxn>
              <a:cxn ang="T10">
                <a:pos x="T4" y="T5"/>
              </a:cxn>
              <a:cxn ang="T11">
                <a:pos x="T6" y="T7"/>
              </a:cxn>
            </a:cxnLst>
            <a:rect l="T12" t="T13" r="T14" b="T15"/>
            <a:pathLst>
              <a:path w="111" h="132">
                <a:moveTo>
                  <a:pt x="0" y="97"/>
                </a:moveTo>
                <a:lnTo>
                  <a:pt x="69" y="0"/>
                </a:lnTo>
                <a:lnTo>
                  <a:pt x="42" y="132"/>
                </a:lnTo>
                <a:lnTo>
                  <a:pt x="111" y="48"/>
                </a:lnTo>
              </a:path>
            </a:pathLst>
          </a:custGeom>
          <a:noFill/>
          <a:ln w="22225">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GB"/>
          </a:p>
        </p:txBody>
      </p:sp>
      <p:sp>
        <p:nvSpPr>
          <p:cNvPr id="58378" name="Rectangle 19"/>
          <p:cNvSpPr>
            <a:spLocks noChangeArrowheads="1"/>
          </p:cNvSpPr>
          <p:nvPr/>
        </p:nvSpPr>
        <p:spPr bwMode="auto">
          <a:xfrm>
            <a:off x="1600200" y="5181600"/>
            <a:ext cx="8839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buFontTx/>
              <a:buChar char="•"/>
            </a:pPr>
            <a:r>
              <a:rPr lang="en-GB" altLang="en-US" b="1" u="sng" dirty="0"/>
              <a:t>Above-left</a:t>
            </a:r>
            <a:r>
              <a:rPr lang="en-GB" altLang="en-US" dirty="0"/>
              <a:t> – </a:t>
            </a:r>
            <a:r>
              <a:rPr lang="en-GB" altLang="en-US" dirty="0" err="1"/>
              <a:t>Timeslice</a:t>
            </a:r>
            <a:r>
              <a:rPr lang="en-GB" altLang="en-US" dirty="0"/>
              <a:t> through reflectivity volume. Faults are poorly-imaged due to structural ‘interference’ with shallowly-dipping reflection events (see previous slide)</a:t>
            </a:r>
          </a:p>
          <a:p>
            <a:pPr algn="just" eaLnBrk="1" hangingPunct="1">
              <a:spcBef>
                <a:spcPct val="20000"/>
              </a:spcBef>
              <a:buFontTx/>
              <a:buChar char="•"/>
            </a:pPr>
            <a:r>
              <a:rPr lang="en-GB" altLang="en-US" b="1" u="sng" dirty="0"/>
              <a:t>Above-right</a:t>
            </a:r>
            <a:r>
              <a:rPr lang="en-GB" altLang="en-US" dirty="0"/>
              <a:t> – </a:t>
            </a:r>
            <a:r>
              <a:rPr lang="en-GB" altLang="en-US" dirty="0" err="1"/>
              <a:t>Timeslice</a:t>
            </a:r>
            <a:r>
              <a:rPr lang="en-GB" altLang="en-US" dirty="0"/>
              <a:t> at the same structural level through a coherency volume. The faults are very clearly-imaged</a:t>
            </a:r>
          </a:p>
        </p:txBody>
      </p:sp>
      <p:sp>
        <p:nvSpPr>
          <p:cNvPr id="58379" name="Title 5"/>
          <p:cNvSpPr>
            <a:spLocks noGrp="1"/>
          </p:cNvSpPr>
          <p:nvPr>
            <p:ph type="title"/>
          </p:nvPr>
        </p:nvSpPr>
        <p:spPr/>
        <p:txBody>
          <a:bodyPr/>
          <a:lstStyle/>
          <a:p>
            <a:r>
              <a:rPr lang="en-GB" altLang="en-US" sz="2800"/>
              <a:t>Coherency/discontinuity/semblance</a:t>
            </a:r>
          </a:p>
        </p:txBody>
      </p:sp>
      <p:sp>
        <p:nvSpPr>
          <p:cNvPr id="58380" name="AutoShape 21"/>
          <p:cNvSpPr>
            <a:spLocks noChangeAspect="1" noChangeArrowheads="1" noTextEdit="1"/>
          </p:cNvSpPr>
          <p:nvPr/>
        </p:nvSpPr>
        <p:spPr bwMode="auto">
          <a:xfrm>
            <a:off x="1685926" y="892175"/>
            <a:ext cx="4410075" cy="444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58381" name="Line 11"/>
          <p:cNvSpPr>
            <a:spLocks noChangeShapeType="1"/>
          </p:cNvSpPr>
          <p:nvPr/>
        </p:nvSpPr>
        <p:spPr bwMode="auto">
          <a:xfrm>
            <a:off x="7769226" y="4560888"/>
            <a:ext cx="1001713" cy="0"/>
          </a:xfrm>
          <a:prstGeom prst="line">
            <a:avLst/>
          </a:prstGeom>
          <a:noFill/>
          <a:ln w="3333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GB"/>
          </a:p>
        </p:txBody>
      </p:sp>
      <p:sp>
        <p:nvSpPr>
          <p:cNvPr id="58382" name="Rectangle 12"/>
          <p:cNvSpPr>
            <a:spLocks noChangeArrowheads="1"/>
          </p:cNvSpPr>
          <p:nvPr/>
        </p:nvSpPr>
        <p:spPr bwMode="auto">
          <a:xfrm>
            <a:off x="7967664" y="4572000"/>
            <a:ext cx="4873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400">
                <a:solidFill>
                  <a:srgbClr val="000000"/>
                </a:solidFill>
              </a:rPr>
              <a:t>1.25 k</a:t>
            </a:r>
            <a:endParaRPr lang="en-GB" altLang="en-US"/>
          </a:p>
        </p:txBody>
      </p:sp>
      <p:sp>
        <p:nvSpPr>
          <p:cNvPr id="58383" name="Rectangle 13"/>
          <p:cNvSpPr>
            <a:spLocks noChangeArrowheads="1"/>
          </p:cNvSpPr>
          <p:nvPr/>
        </p:nvSpPr>
        <p:spPr bwMode="auto">
          <a:xfrm>
            <a:off x="8462963" y="4572000"/>
            <a:ext cx="14908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400">
                <a:solidFill>
                  <a:srgbClr val="000000"/>
                </a:solidFill>
              </a:rPr>
              <a:t>m</a:t>
            </a:r>
            <a:endParaRPr lang="en-GB" altLang="en-US"/>
          </a:p>
        </p:txBody>
      </p:sp>
      <p:sp>
        <p:nvSpPr>
          <p:cNvPr id="58384" name="Line 11"/>
          <p:cNvSpPr>
            <a:spLocks noChangeShapeType="1"/>
          </p:cNvSpPr>
          <p:nvPr/>
        </p:nvSpPr>
        <p:spPr bwMode="auto">
          <a:xfrm>
            <a:off x="3230563" y="4560888"/>
            <a:ext cx="1001712" cy="0"/>
          </a:xfrm>
          <a:prstGeom prst="line">
            <a:avLst/>
          </a:prstGeom>
          <a:noFill/>
          <a:ln w="3333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GB"/>
          </a:p>
        </p:txBody>
      </p:sp>
      <p:sp>
        <p:nvSpPr>
          <p:cNvPr id="58385" name="Rectangle 12"/>
          <p:cNvSpPr>
            <a:spLocks noChangeArrowheads="1"/>
          </p:cNvSpPr>
          <p:nvPr/>
        </p:nvSpPr>
        <p:spPr bwMode="auto">
          <a:xfrm>
            <a:off x="3429001" y="4572000"/>
            <a:ext cx="48731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400">
                <a:solidFill>
                  <a:srgbClr val="000000"/>
                </a:solidFill>
              </a:rPr>
              <a:t>1.25 k</a:t>
            </a:r>
            <a:endParaRPr lang="en-GB" altLang="en-US"/>
          </a:p>
        </p:txBody>
      </p:sp>
      <p:sp>
        <p:nvSpPr>
          <p:cNvPr id="58386" name="Rectangle 13"/>
          <p:cNvSpPr>
            <a:spLocks noChangeArrowheads="1"/>
          </p:cNvSpPr>
          <p:nvPr/>
        </p:nvSpPr>
        <p:spPr bwMode="auto">
          <a:xfrm>
            <a:off x="3924300" y="4572000"/>
            <a:ext cx="14908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400">
                <a:solidFill>
                  <a:srgbClr val="000000"/>
                </a:solidFill>
              </a:rPr>
              <a:t>m</a:t>
            </a:r>
            <a:endParaRPr lang="en-GB" altLang="en-US"/>
          </a:p>
        </p:txBody>
      </p:sp>
      <p:sp>
        <p:nvSpPr>
          <p:cNvPr id="58387" name="Rectangle 15"/>
          <p:cNvSpPr>
            <a:spLocks noChangeArrowheads="1"/>
          </p:cNvSpPr>
          <p:nvPr/>
        </p:nvSpPr>
        <p:spPr bwMode="auto">
          <a:xfrm>
            <a:off x="5443539" y="4100513"/>
            <a:ext cx="606425" cy="7604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8388" name="Freeform 16"/>
          <p:cNvSpPr>
            <a:spLocks/>
          </p:cNvSpPr>
          <p:nvPr/>
        </p:nvSpPr>
        <p:spPr bwMode="auto">
          <a:xfrm>
            <a:off x="5619750" y="4343401"/>
            <a:ext cx="209550" cy="252413"/>
          </a:xfrm>
          <a:custGeom>
            <a:avLst/>
            <a:gdLst>
              <a:gd name="T0" fmla="*/ 2147483647 w 132"/>
              <a:gd name="T1" fmla="*/ 0 h 159"/>
              <a:gd name="T2" fmla="*/ 2147483647 w 132"/>
              <a:gd name="T3" fmla="*/ 2147483647 h 159"/>
              <a:gd name="T4" fmla="*/ 0 w 132"/>
              <a:gd name="T5" fmla="*/ 2147483647 h 159"/>
              <a:gd name="T6" fmla="*/ 2147483647 w 132"/>
              <a:gd name="T7" fmla="*/ 0 h 159"/>
              <a:gd name="T8" fmla="*/ 0 60000 65536"/>
              <a:gd name="T9" fmla="*/ 0 60000 65536"/>
              <a:gd name="T10" fmla="*/ 0 60000 65536"/>
              <a:gd name="T11" fmla="*/ 0 60000 65536"/>
              <a:gd name="T12" fmla="*/ 0 w 132"/>
              <a:gd name="T13" fmla="*/ 0 h 159"/>
              <a:gd name="T14" fmla="*/ 132 w 132"/>
              <a:gd name="T15" fmla="*/ 159 h 159"/>
            </a:gdLst>
            <a:ahLst/>
            <a:cxnLst>
              <a:cxn ang="T8">
                <a:pos x="T0" y="T1"/>
              </a:cxn>
              <a:cxn ang="T9">
                <a:pos x="T2" y="T3"/>
              </a:cxn>
              <a:cxn ang="T10">
                <a:pos x="T4" y="T5"/>
              </a:cxn>
              <a:cxn ang="T11">
                <a:pos x="T6" y="T7"/>
              </a:cxn>
            </a:cxnLst>
            <a:rect l="T12" t="T13" r="T14" b="T15"/>
            <a:pathLst>
              <a:path w="132" h="159">
                <a:moveTo>
                  <a:pt x="132" y="0"/>
                </a:moveTo>
                <a:lnTo>
                  <a:pt x="69" y="159"/>
                </a:lnTo>
                <a:lnTo>
                  <a:pt x="0" y="111"/>
                </a:lnTo>
                <a:lnTo>
                  <a:pt x="1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58389" name="Line 17"/>
          <p:cNvSpPr>
            <a:spLocks noChangeShapeType="1"/>
          </p:cNvSpPr>
          <p:nvPr/>
        </p:nvSpPr>
        <p:spPr bwMode="auto">
          <a:xfrm flipV="1">
            <a:off x="5499101" y="4519614"/>
            <a:ext cx="219075" cy="307975"/>
          </a:xfrm>
          <a:prstGeom prst="line">
            <a:avLst/>
          </a:prstGeom>
          <a:noFill/>
          <a:ln w="222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GB"/>
          </a:p>
        </p:txBody>
      </p:sp>
      <p:sp>
        <p:nvSpPr>
          <p:cNvPr id="58390" name="Freeform 18"/>
          <p:cNvSpPr>
            <a:spLocks/>
          </p:cNvSpPr>
          <p:nvPr/>
        </p:nvSpPr>
        <p:spPr bwMode="auto">
          <a:xfrm>
            <a:off x="5818188" y="4167188"/>
            <a:ext cx="176212" cy="209550"/>
          </a:xfrm>
          <a:custGeom>
            <a:avLst/>
            <a:gdLst>
              <a:gd name="T0" fmla="*/ 0 w 111"/>
              <a:gd name="T1" fmla="*/ 2147483647 h 132"/>
              <a:gd name="T2" fmla="*/ 2147483647 w 111"/>
              <a:gd name="T3" fmla="*/ 0 h 132"/>
              <a:gd name="T4" fmla="*/ 2147483647 w 111"/>
              <a:gd name="T5" fmla="*/ 2147483647 h 132"/>
              <a:gd name="T6" fmla="*/ 2147483647 w 111"/>
              <a:gd name="T7" fmla="*/ 2147483647 h 132"/>
              <a:gd name="T8" fmla="*/ 0 60000 65536"/>
              <a:gd name="T9" fmla="*/ 0 60000 65536"/>
              <a:gd name="T10" fmla="*/ 0 60000 65536"/>
              <a:gd name="T11" fmla="*/ 0 60000 65536"/>
              <a:gd name="T12" fmla="*/ 0 w 111"/>
              <a:gd name="T13" fmla="*/ 0 h 132"/>
              <a:gd name="T14" fmla="*/ 111 w 111"/>
              <a:gd name="T15" fmla="*/ 132 h 132"/>
            </a:gdLst>
            <a:ahLst/>
            <a:cxnLst>
              <a:cxn ang="T8">
                <a:pos x="T0" y="T1"/>
              </a:cxn>
              <a:cxn ang="T9">
                <a:pos x="T2" y="T3"/>
              </a:cxn>
              <a:cxn ang="T10">
                <a:pos x="T4" y="T5"/>
              </a:cxn>
              <a:cxn ang="T11">
                <a:pos x="T6" y="T7"/>
              </a:cxn>
            </a:cxnLst>
            <a:rect l="T12" t="T13" r="T14" b="T15"/>
            <a:pathLst>
              <a:path w="111" h="132">
                <a:moveTo>
                  <a:pt x="0" y="97"/>
                </a:moveTo>
                <a:lnTo>
                  <a:pt x="69" y="0"/>
                </a:lnTo>
                <a:lnTo>
                  <a:pt x="42" y="132"/>
                </a:lnTo>
                <a:lnTo>
                  <a:pt x="111" y="48"/>
                </a:lnTo>
              </a:path>
            </a:pathLst>
          </a:custGeom>
          <a:noFill/>
          <a:ln w="22225">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GB"/>
          </a:p>
        </p:txBody>
      </p:sp>
      <p:sp>
        <p:nvSpPr>
          <p:cNvPr id="58391" name="Rectangle 10"/>
          <p:cNvSpPr>
            <a:spLocks noChangeArrowheads="1"/>
          </p:cNvSpPr>
          <p:nvPr/>
        </p:nvSpPr>
        <p:spPr bwMode="auto">
          <a:xfrm>
            <a:off x="8305800" y="4892675"/>
            <a:ext cx="2116138" cy="15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000" b="1" i="1"/>
              <a:t>Images courtesy of Lidia Lonergan</a:t>
            </a:r>
          </a:p>
        </p:txBody>
      </p:sp>
    </p:spTree>
    <p:extLst>
      <p:ext uri="{BB962C8B-B14F-4D97-AF65-F5344CB8AC3E}">
        <p14:creationId xmlns:p14="http://schemas.microsoft.com/office/powerpoint/2010/main" val="145787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9D2A-7F28-B94B-B9E8-1B709A7DCD1D}"/>
              </a:ext>
            </a:extLst>
          </p:cNvPr>
          <p:cNvSpPr>
            <a:spLocks noGrp="1"/>
          </p:cNvSpPr>
          <p:nvPr>
            <p:ph type="title"/>
          </p:nvPr>
        </p:nvSpPr>
        <p:spPr/>
        <p:txBody>
          <a:bodyPr/>
          <a:lstStyle/>
          <a:p>
            <a:pPr marL="457200" indent="-457200">
              <a:buFont typeface="Arial" panose="020B0604020202020204" pitchFamily="34" charset="0"/>
              <a:buChar char="•"/>
            </a:pPr>
            <a:r>
              <a:rPr lang="en-US" dirty="0"/>
              <a:t>Discontinuity algorithms</a:t>
            </a:r>
          </a:p>
        </p:txBody>
      </p:sp>
      <p:sp>
        <p:nvSpPr>
          <p:cNvPr id="8" name="TextBox 7">
            <a:extLst>
              <a:ext uri="{FF2B5EF4-FFF2-40B4-BE49-F238E27FC236}">
                <a16:creationId xmlns:a16="http://schemas.microsoft.com/office/drawing/2014/main" id="{EEB0A572-67A8-4046-BC1F-168726E71B98}"/>
              </a:ext>
            </a:extLst>
          </p:cNvPr>
          <p:cNvSpPr txBox="1"/>
          <p:nvPr/>
        </p:nvSpPr>
        <p:spPr>
          <a:xfrm>
            <a:off x="345619" y="845128"/>
            <a:ext cx="7523018" cy="6955750"/>
          </a:xfrm>
          <a:prstGeom prst="rect">
            <a:avLst/>
          </a:prstGeom>
          <a:noFill/>
        </p:spPr>
        <p:txBody>
          <a:bodyPr wrap="square" rtlCol="0">
            <a:spAutoFit/>
          </a:bodyPr>
          <a:lstStyle/>
          <a:p>
            <a:r>
              <a:rPr lang="en-US" sz="2000" dirty="0"/>
              <a:t>Take a look at the following </a:t>
            </a:r>
            <a:r>
              <a:rPr lang="en-US" sz="2000" dirty="0">
                <a:hlinkClick r:id="rId2"/>
              </a:rPr>
              <a:t>tutorial</a:t>
            </a:r>
            <a:r>
              <a:rPr lang="en-US" sz="2000" dirty="0"/>
              <a:t> on </a:t>
            </a:r>
            <a:r>
              <a:rPr lang="en-US" sz="2000" dirty="0" err="1"/>
              <a:t>Github</a:t>
            </a:r>
            <a:r>
              <a:rPr lang="en-US" sz="2000" dirty="0"/>
              <a:t> from Joe Kington. There is a nice introduction to the use of discontinuity attributes and calculating them yourself</a:t>
            </a:r>
          </a:p>
          <a:p>
            <a:endParaRPr lang="en-US" sz="1000" dirty="0"/>
          </a:p>
          <a:p>
            <a:pPr marL="342900" indent="-342900">
              <a:buFont typeface="Arial" panose="020B0604020202020204" pitchFamily="34" charset="0"/>
              <a:buChar char="•"/>
            </a:pPr>
            <a:r>
              <a:rPr lang="en-US" sz="1900" dirty="0"/>
              <a:t>We are focusing here on attributes that compare the local similarity/variance of traces. In image processing these would be considered like a type of “3D edge filter”</a:t>
            </a:r>
          </a:p>
          <a:p>
            <a:endParaRPr lang="en-US" sz="1000" dirty="0"/>
          </a:p>
          <a:p>
            <a:pPr marL="342900" indent="-342900">
              <a:buFont typeface="Arial" panose="020B0604020202020204" pitchFamily="34" charset="0"/>
              <a:buChar char="•"/>
            </a:pPr>
            <a:r>
              <a:rPr lang="en-US" sz="1900" dirty="0"/>
              <a:t>The attributes are referred to as ‘semblance’, ’coherence’, ‘similarity’, ‘discontinuity’, ‘chaos’ and many other terms. We are using the term “discontinuity” for this whole family of terms</a:t>
            </a:r>
          </a:p>
          <a:p>
            <a:pPr marL="342900" indent="-342900">
              <a:buFont typeface="Arial" panose="020B0604020202020204" pitchFamily="34" charset="0"/>
              <a:buChar char="•"/>
            </a:pPr>
            <a:endParaRPr lang="en-US" sz="1000" dirty="0"/>
          </a:p>
          <a:p>
            <a:pPr marL="342900" indent="-342900">
              <a:buFont typeface="Arial" panose="020B0604020202020204" pitchFamily="34" charset="0"/>
              <a:buChar char="•"/>
            </a:pPr>
            <a:r>
              <a:rPr lang="en-US" sz="1900" dirty="0"/>
              <a:t>Most discontinuity attribute algorithms are trade-secrets within seismic interpretation packages- and the vast majority of interpreters just use them as a ”black-box”</a:t>
            </a:r>
          </a:p>
          <a:p>
            <a:pPr marL="342900" indent="-342900">
              <a:buFont typeface="Arial" panose="020B0604020202020204" pitchFamily="34" charset="0"/>
              <a:buChar char="•"/>
            </a:pPr>
            <a:endParaRPr lang="en-US" sz="1000" dirty="0"/>
          </a:p>
          <a:p>
            <a:pPr marL="342900" indent="-342900">
              <a:buFont typeface="Arial" panose="020B0604020202020204" pitchFamily="34" charset="0"/>
              <a:buChar char="•"/>
            </a:pPr>
            <a:r>
              <a:rPr lang="en-US" sz="1900" dirty="0"/>
              <a:t>The earliest discontinuity algorithm uses the </a:t>
            </a:r>
            <a:r>
              <a:rPr lang="en-US" sz="1900" b="1" dirty="0"/>
              <a:t>maximum cross correlation value of traces</a:t>
            </a:r>
            <a:r>
              <a:rPr lang="en-US" sz="1900" dirty="0"/>
              <a:t>. The entirety of each trace is correlated within a moving-window subset of two neighboring traces.</a:t>
            </a:r>
          </a:p>
          <a:p>
            <a:pPr marL="342900" indent="-342900">
              <a:buFont typeface="Arial" panose="020B0604020202020204" pitchFamily="34" charset="0"/>
              <a:buChar char="•"/>
            </a:pPr>
            <a:endParaRPr lang="en-US" sz="1000" dirty="0"/>
          </a:p>
          <a:p>
            <a:r>
              <a:rPr lang="en-US" sz="2000" b="1" dirty="0"/>
              <a:t>You will explore discontinuity attributes in Ex 4</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10" name="Picture 9" descr="Diagram&#10;&#10;Description automatically generated">
            <a:extLst>
              <a:ext uri="{FF2B5EF4-FFF2-40B4-BE49-F238E27FC236}">
                <a16:creationId xmlns:a16="http://schemas.microsoft.com/office/drawing/2014/main" id="{30D5D7DC-ED1B-9142-9948-4E9884795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824" y="955964"/>
            <a:ext cx="3462889" cy="5167024"/>
          </a:xfrm>
          <a:prstGeom prst="rect">
            <a:avLst/>
          </a:prstGeom>
        </p:spPr>
      </p:pic>
      <p:sp>
        <p:nvSpPr>
          <p:cNvPr id="11" name="Rectangle 10">
            <a:extLst>
              <a:ext uri="{FF2B5EF4-FFF2-40B4-BE49-F238E27FC236}">
                <a16:creationId xmlns:a16="http://schemas.microsoft.com/office/drawing/2014/main" id="{6F9EF5F1-74DA-C74B-BEEE-9A6E3D00FF01}"/>
              </a:ext>
            </a:extLst>
          </p:cNvPr>
          <p:cNvSpPr/>
          <p:nvPr/>
        </p:nvSpPr>
        <p:spPr>
          <a:xfrm>
            <a:off x="7868637" y="6122988"/>
            <a:ext cx="4073234" cy="923330"/>
          </a:xfrm>
          <a:prstGeom prst="rect">
            <a:avLst/>
          </a:prstGeom>
        </p:spPr>
        <p:txBody>
          <a:bodyPr wrap="square">
            <a:spAutoFit/>
          </a:bodyPr>
          <a:lstStyle/>
          <a:p>
            <a:r>
              <a:rPr lang="en-US" dirty="0">
                <a:hlinkClick r:id="rId4"/>
              </a:rPr>
              <a:t>http://www.ceri.memphis.edu/people/</a:t>
            </a:r>
            <a:r>
              <a:rPr lang="en-US" dirty="0" err="1"/>
              <a:t>egdaub</a:t>
            </a:r>
            <a:r>
              <a:rPr lang="en-US" dirty="0"/>
              <a:t>/</a:t>
            </a:r>
            <a:r>
              <a:rPr lang="en-US" dirty="0" err="1"/>
              <a:t>datanotes</a:t>
            </a:r>
            <a:r>
              <a:rPr lang="en-US" dirty="0"/>
              <a:t>/_build/html/sac5.html</a:t>
            </a:r>
          </a:p>
        </p:txBody>
      </p:sp>
    </p:spTree>
    <p:extLst>
      <p:ext uri="{BB962C8B-B14F-4D97-AF65-F5344CB8AC3E}">
        <p14:creationId xmlns:p14="http://schemas.microsoft.com/office/powerpoint/2010/main" val="318470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00300" y="1158876"/>
            <a:ext cx="73152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altLang="en-US" sz="3200" b="1" dirty="0"/>
              <a:t>Amplitude-based attributes derived from grids and volumes</a:t>
            </a:r>
            <a:endParaRPr lang="en-GB" altLang="en-US" sz="3200" dirty="0"/>
          </a:p>
        </p:txBody>
      </p:sp>
      <p:sp>
        <p:nvSpPr>
          <p:cNvPr id="59395" name="TextBox 3"/>
          <p:cNvSpPr txBox="1">
            <a:spLocks noChangeArrowheads="1"/>
          </p:cNvSpPr>
          <p:nvPr/>
        </p:nvSpPr>
        <p:spPr bwMode="auto">
          <a:xfrm>
            <a:off x="1305937" y="2455430"/>
            <a:ext cx="10312438"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sz="2000" dirty="0">
                <a:latin typeface="Cambria" panose="02040503050406030204" pitchFamily="18" charset="0"/>
              </a:rPr>
              <a:t> </a:t>
            </a:r>
            <a:r>
              <a:rPr lang="en-GB" altLang="en-US" sz="2000" dirty="0"/>
              <a:t>Amplitude algorithm extraction methods aim to delineate map-view distributions</a:t>
            </a:r>
          </a:p>
          <a:p>
            <a:pPr eaLnBrk="1" hangingPunct="1"/>
            <a:r>
              <a:rPr lang="en-GB" altLang="en-US" sz="2000" dirty="0"/>
              <a:t>of amplitude anomalies (</a:t>
            </a:r>
            <a:r>
              <a:rPr lang="en-GB" altLang="en-US" sz="2000" dirty="0" err="1"/>
              <a:t>ie</a:t>
            </a:r>
            <a:r>
              <a:rPr lang="en-GB" altLang="en-US" sz="2000" dirty="0"/>
              <a:t> areas where the wiggles of the seismic trace have abnormally </a:t>
            </a:r>
          </a:p>
          <a:p>
            <a:pPr eaLnBrk="1" hangingPunct="1"/>
            <a:r>
              <a:rPr lang="en-GB" altLang="en-US" sz="2000" dirty="0"/>
              <a:t>high or low amplitude)</a:t>
            </a:r>
          </a:p>
          <a:p>
            <a:pPr eaLnBrk="1" hangingPunct="1"/>
            <a:endParaRPr lang="en-GB" altLang="en-US" sz="2000" dirty="0"/>
          </a:p>
          <a:p>
            <a:pPr eaLnBrk="1" hangingPunct="1">
              <a:buFont typeface="Arial" panose="020B0604020202020204" pitchFamily="34" charset="0"/>
              <a:buChar char="•"/>
            </a:pPr>
            <a:r>
              <a:rPr lang="en-GB" altLang="en-US" sz="2000" dirty="0"/>
              <a:t> There are an almost indefinable number of amplitude extraction algorithms....</a:t>
            </a:r>
          </a:p>
          <a:p>
            <a:pPr eaLnBrk="1" hangingPunct="1"/>
            <a:r>
              <a:rPr lang="en-GB" altLang="en-US" sz="2000" dirty="0"/>
              <a:t>(energy half-time, maximum positive or negative amplitude, reflection intensity,</a:t>
            </a:r>
          </a:p>
          <a:p>
            <a:pPr eaLnBrk="1" hangingPunct="1"/>
            <a:r>
              <a:rPr lang="en-GB" altLang="en-US" sz="2000" dirty="0"/>
              <a:t>total energy, average amplitude etc etc...)</a:t>
            </a:r>
          </a:p>
          <a:p>
            <a:pPr eaLnBrk="1" hangingPunct="1"/>
            <a:endParaRPr lang="en-GB" altLang="en-US" sz="2000" dirty="0"/>
          </a:p>
          <a:p>
            <a:pPr marL="285750" indent="-285750" eaLnBrk="1" hangingPunct="1">
              <a:buFont typeface="Arial" panose="020B0604020202020204" pitchFamily="34" charset="0"/>
              <a:buChar char="•"/>
            </a:pPr>
            <a:r>
              <a:rPr lang="en-GB" altLang="en-US" sz="2000" dirty="0"/>
              <a:t>We can extract amplitude along or in a window around a mapped horizon or</a:t>
            </a:r>
          </a:p>
          <a:p>
            <a:pPr eaLnBrk="1" hangingPunct="1"/>
            <a:r>
              <a:rPr lang="en-GB" altLang="en-US" sz="2000" dirty="0"/>
              <a:t> along a time/depth slice or within a time/depth volume</a:t>
            </a:r>
          </a:p>
          <a:p>
            <a:pPr eaLnBrk="1" hangingPunct="1"/>
            <a:endParaRPr lang="en-GB" altLang="en-US" sz="2000" dirty="0"/>
          </a:p>
          <a:p>
            <a:pPr eaLnBrk="1" hangingPunct="1">
              <a:buFont typeface="Arial" panose="020B0604020202020204" pitchFamily="34" charset="0"/>
              <a:buChar char="•"/>
            </a:pPr>
            <a:r>
              <a:rPr lang="en-GB" altLang="en-US" sz="2000" dirty="0"/>
              <a:t> We will focus on only the most commonly used types of amplitude extraction</a:t>
            </a:r>
          </a:p>
        </p:txBody>
      </p:sp>
    </p:spTree>
    <p:extLst>
      <p:ext uri="{BB962C8B-B14F-4D97-AF65-F5344CB8AC3E}">
        <p14:creationId xmlns:p14="http://schemas.microsoft.com/office/powerpoint/2010/main" val="1466486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1"/>
          <p:cNvSpPr txBox="1">
            <a:spLocks noChangeArrowheads="1"/>
          </p:cNvSpPr>
          <p:nvPr/>
        </p:nvSpPr>
        <p:spPr bwMode="auto">
          <a:xfrm>
            <a:off x="1674814" y="38101"/>
            <a:ext cx="64684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b="1" dirty="0">
                <a:solidFill>
                  <a:schemeClr val="bg1"/>
                </a:solidFill>
              </a:rPr>
              <a:t>Amplitude extraction algorithms</a:t>
            </a:r>
          </a:p>
        </p:txBody>
      </p:sp>
      <p:sp>
        <p:nvSpPr>
          <p:cNvPr id="4" name="TextBox 3"/>
          <p:cNvSpPr txBox="1">
            <a:spLocks noChangeArrowheads="1"/>
          </p:cNvSpPr>
          <p:nvPr/>
        </p:nvSpPr>
        <p:spPr bwMode="auto">
          <a:xfrm>
            <a:off x="1562245" y="1778456"/>
            <a:ext cx="8638903"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dirty="0">
                <a:latin typeface="Cambria" panose="02040503050406030204" pitchFamily="18" charset="0"/>
              </a:rPr>
              <a:t> </a:t>
            </a:r>
            <a:r>
              <a:rPr lang="en-GB" altLang="en-US" dirty="0"/>
              <a:t>Extract amplitude value (this is what a time slice does)</a:t>
            </a:r>
          </a:p>
          <a:p>
            <a:pPr eaLnBrk="1" hangingPunct="1"/>
            <a:endParaRPr lang="en-GB" altLang="en-US" dirty="0"/>
          </a:p>
          <a:p>
            <a:pPr eaLnBrk="1" hangingPunct="1">
              <a:buFont typeface="Arial" panose="020B0604020202020204" pitchFamily="34" charset="0"/>
              <a:buChar char="•"/>
            </a:pPr>
            <a:r>
              <a:rPr lang="en-GB" altLang="en-US" dirty="0"/>
              <a:t> Maximum amplitude within a time window </a:t>
            </a:r>
          </a:p>
          <a:p>
            <a:pPr eaLnBrk="1" hangingPunct="1"/>
            <a:endParaRPr lang="en-GB" altLang="en-US" dirty="0"/>
          </a:p>
          <a:p>
            <a:pPr eaLnBrk="1" hangingPunct="1">
              <a:buFont typeface="Arial" panose="020B0604020202020204" pitchFamily="34" charset="0"/>
              <a:buChar char="•"/>
            </a:pPr>
            <a:r>
              <a:rPr lang="en-GB" altLang="en-US" dirty="0"/>
              <a:t> Minimum amplitude within a time window</a:t>
            </a:r>
          </a:p>
          <a:p>
            <a:pPr eaLnBrk="1" hangingPunct="1"/>
            <a:endParaRPr lang="en-GB" altLang="en-US" dirty="0"/>
          </a:p>
          <a:p>
            <a:pPr eaLnBrk="1" hangingPunct="1">
              <a:buFont typeface="Arial" panose="020B0604020202020204" pitchFamily="34" charset="0"/>
              <a:buChar char="•"/>
            </a:pPr>
            <a:r>
              <a:rPr lang="en-GB" altLang="en-US" dirty="0"/>
              <a:t> RMS amplitude (square root of the sum of squared amplitudes divided by number</a:t>
            </a:r>
          </a:p>
          <a:p>
            <a:pPr eaLnBrk="1" hangingPunct="1"/>
            <a:r>
              <a:rPr lang="en-GB" altLang="en-US" dirty="0"/>
              <a:t>of samples within specified window. Both high amplitude peaks and troughs</a:t>
            </a:r>
          </a:p>
          <a:p>
            <a:pPr eaLnBrk="1" hangingPunct="1"/>
            <a:r>
              <a:rPr lang="en-GB" altLang="en-US" dirty="0"/>
              <a:t>contribute to the value)</a:t>
            </a:r>
          </a:p>
          <a:p>
            <a:pPr eaLnBrk="1" hangingPunct="1"/>
            <a:endParaRPr lang="en-GB" altLang="en-US" dirty="0"/>
          </a:p>
          <a:p>
            <a:pPr eaLnBrk="1" hangingPunct="1"/>
            <a:r>
              <a:rPr lang="en-GB" altLang="en-US" dirty="0"/>
              <a:t>Can be done in a time window or between horizons</a:t>
            </a: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926" y="1674814"/>
            <a:ext cx="1133475" cy="113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1" name="TextBox 8"/>
          <p:cNvSpPr txBox="1">
            <a:spLocks noChangeArrowheads="1"/>
          </p:cNvSpPr>
          <p:nvPr/>
        </p:nvSpPr>
        <p:spPr bwMode="auto">
          <a:xfrm>
            <a:off x="2228850" y="1016000"/>
            <a:ext cx="55451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dirty="0"/>
              <a:t>Some examples of amplitude extraction algorithms...</a:t>
            </a:r>
          </a:p>
        </p:txBody>
      </p:sp>
    </p:spTree>
    <p:extLst>
      <p:ext uri="{BB962C8B-B14F-4D97-AF65-F5344CB8AC3E}">
        <p14:creationId xmlns:p14="http://schemas.microsoft.com/office/powerpoint/2010/main" val="256691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6180-E4CF-934A-9F4D-BD311FAE0C21}"/>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C89F3E08-CE9F-FA42-B54F-79524293E474}"/>
              </a:ext>
            </a:extLst>
          </p:cNvPr>
          <p:cNvSpPr>
            <a:spLocks noGrp="1"/>
          </p:cNvSpPr>
          <p:nvPr>
            <p:ph idx="1"/>
          </p:nvPr>
        </p:nvSpPr>
        <p:spPr>
          <a:xfrm>
            <a:off x="400595" y="1064418"/>
            <a:ext cx="10972800" cy="4525963"/>
          </a:xfrm>
        </p:spPr>
        <p:txBody>
          <a:bodyPr/>
          <a:lstStyle/>
          <a:p>
            <a:pPr marL="0" indent="0">
              <a:buNone/>
            </a:pPr>
            <a:r>
              <a:rPr lang="en-US" sz="2800" b="1" dirty="0"/>
              <a:t>Day 2 morning- </a:t>
            </a:r>
            <a:r>
              <a:rPr lang="en-US" sz="2800" b="1" dirty="0" err="1"/>
              <a:t>Visualising</a:t>
            </a:r>
            <a:r>
              <a:rPr lang="en-US" sz="2800" b="1" dirty="0"/>
              <a:t> and interpreting seismic data</a:t>
            </a:r>
          </a:p>
          <a:p>
            <a:pPr marL="0" indent="0">
              <a:buNone/>
            </a:pPr>
            <a:r>
              <a:rPr lang="en-US" sz="2800" dirty="0">
                <a:solidFill>
                  <a:schemeClr val="tx1"/>
                </a:solidFill>
              </a:rPr>
              <a:t>Lecture 4: The SEGY data convention and where to find data</a:t>
            </a:r>
          </a:p>
          <a:p>
            <a:pPr marL="0" indent="0">
              <a:buNone/>
            </a:pPr>
            <a:r>
              <a:rPr lang="en-US" sz="2800" dirty="0"/>
              <a:t>Lecture 5: How to interpret seismic data</a:t>
            </a:r>
          </a:p>
          <a:p>
            <a:pPr marL="0" indent="0">
              <a:buNone/>
            </a:pPr>
            <a:r>
              <a:rPr lang="en-US" sz="2800" dirty="0">
                <a:solidFill>
                  <a:srgbClr val="FF0000"/>
                </a:solidFill>
              </a:rPr>
              <a:t>Lecture 6: Seismic attribute analysis and machine learning (future outlook)</a:t>
            </a:r>
          </a:p>
          <a:p>
            <a:pPr marL="514350" indent="-514350">
              <a:buAutoNum type="arabicParenR"/>
            </a:pPr>
            <a:endParaRPr lang="en-US" sz="2800" dirty="0"/>
          </a:p>
          <a:p>
            <a:pPr marL="0" indent="0">
              <a:buNone/>
            </a:pPr>
            <a:r>
              <a:rPr lang="en-US" sz="2800" b="1" dirty="0"/>
              <a:t>Day 2 afternoon- Exercises</a:t>
            </a:r>
          </a:p>
          <a:p>
            <a:pPr marL="0" indent="0">
              <a:buNone/>
            </a:pPr>
            <a:r>
              <a:rPr lang="en-US" sz="2800" dirty="0"/>
              <a:t>Exercise 3: Reading SEGY data and visualizing 3D data</a:t>
            </a:r>
          </a:p>
          <a:p>
            <a:pPr marL="0" indent="0">
              <a:buNone/>
            </a:pPr>
            <a:r>
              <a:rPr lang="en-US" sz="2800" dirty="0"/>
              <a:t>Exercise 4: Calculating seismic attributes</a:t>
            </a:r>
          </a:p>
          <a:p>
            <a:pPr marL="0" indent="0">
              <a:buNone/>
            </a:pPr>
            <a:endParaRPr lang="en-US" sz="1100" dirty="0"/>
          </a:p>
          <a:p>
            <a:pPr marL="0" indent="0">
              <a:buNone/>
            </a:pPr>
            <a:r>
              <a:rPr lang="en-US" sz="2400" dirty="0"/>
              <a:t>Quick introduction to the assessment on 3</a:t>
            </a:r>
            <a:r>
              <a:rPr lang="en-US" sz="2400" baseline="30000" dirty="0"/>
              <a:t>rd</a:t>
            </a:r>
            <a:r>
              <a:rPr lang="en-US" sz="2400" dirty="0"/>
              <a:t> Dec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421319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GB" altLang="en-US" dirty="0">
                <a:latin typeface="+mn-lt"/>
              </a:rPr>
              <a:t>RMS amplitude</a:t>
            </a:r>
          </a:p>
        </p:txBody>
      </p:sp>
      <p:sp>
        <p:nvSpPr>
          <p:cNvPr id="62467" name="TextBox 2"/>
          <p:cNvSpPr txBox="1">
            <a:spLocks noChangeArrowheads="1"/>
          </p:cNvSpPr>
          <p:nvPr/>
        </p:nvSpPr>
        <p:spPr bwMode="auto">
          <a:xfrm>
            <a:off x="1882775" y="849313"/>
            <a:ext cx="8148384"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dirty="0"/>
              <a:t>Scans a user defined piece of data and squares the amplitude at each sample</a:t>
            </a:r>
          </a:p>
          <a:p>
            <a:pPr eaLnBrk="1" hangingPunct="1"/>
            <a:r>
              <a:rPr lang="en-GB" altLang="en-US" dirty="0"/>
              <a:t>point. Both relatively strong negative and positive anomalies are boosted with</a:t>
            </a:r>
          </a:p>
          <a:p>
            <a:pPr eaLnBrk="1" hangingPunct="1"/>
            <a:r>
              <a:rPr lang="en-GB" altLang="en-US" dirty="0"/>
              <a:t>respect to low-amplitude “background” reflections.</a:t>
            </a: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039" y="1811338"/>
            <a:ext cx="2740025" cy="495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4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226" y="4543426"/>
            <a:ext cx="5419725" cy="210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0" name="TextBox 5"/>
          <p:cNvSpPr txBox="1">
            <a:spLocks noChangeArrowheads="1"/>
          </p:cNvSpPr>
          <p:nvPr/>
        </p:nvSpPr>
        <p:spPr bwMode="auto">
          <a:xfrm>
            <a:off x="4948239" y="1998664"/>
            <a:ext cx="5810309"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dirty="0"/>
              <a:t>(left) RMS amplitude extraction from a 16 </a:t>
            </a:r>
            <a:r>
              <a:rPr lang="en-GB" altLang="en-US" dirty="0" err="1"/>
              <a:t>ms</a:t>
            </a:r>
            <a:r>
              <a:rPr lang="en-GB" altLang="en-US" dirty="0"/>
              <a:t> window</a:t>
            </a:r>
          </a:p>
          <a:p>
            <a:pPr eaLnBrk="1" hangingPunct="1"/>
            <a:r>
              <a:rPr lang="en-GB" altLang="en-US" dirty="0"/>
              <a:t> centred on the near Top </a:t>
            </a:r>
            <a:r>
              <a:rPr lang="en-GB" altLang="en-US" dirty="0" err="1"/>
              <a:t>Etive</a:t>
            </a:r>
            <a:r>
              <a:rPr lang="en-GB" altLang="en-US" dirty="0"/>
              <a:t> formation (NTE-bottom),</a:t>
            </a:r>
          </a:p>
          <a:p>
            <a:pPr eaLnBrk="1" hangingPunct="1"/>
            <a:r>
              <a:rPr lang="en-GB" altLang="en-US" dirty="0"/>
              <a:t>North Sea</a:t>
            </a:r>
          </a:p>
          <a:p>
            <a:pPr eaLnBrk="1" hangingPunct="1"/>
            <a:endParaRPr lang="en-GB" altLang="en-US" dirty="0"/>
          </a:p>
          <a:p>
            <a:pPr eaLnBrk="1" hangingPunct="1"/>
            <a:r>
              <a:rPr lang="en-GB" altLang="en-US" dirty="0"/>
              <a:t>RMS amplitude map reveals linear ENE-WSW </a:t>
            </a:r>
            <a:r>
              <a:rPr lang="en-GB" altLang="en-US" dirty="0">
                <a:solidFill>
                  <a:srgbClr val="FF0000"/>
                </a:solidFill>
              </a:rPr>
              <a:t>LOW</a:t>
            </a:r>
          </a:p>
          <a:p>
            <a:pPr eaLnBrk="1" hangingPunct="1"/>
            <a:r>
              <a:rPr lang="en-GB" altLang="en-US" dirty="0"/>
              <a:t>amplitude (red) anomalies which are interpreted as </a:t>
            </a:r>
          </a:p>
          <a:p>
            <a:pPr eaLnBrk="1" hangingPunct="1"/>
            <a:r>
              <a:rPr lang="en-GB" altLang="en-US" dirty="0"/>
              <a:t>beach ridges</a:t>
            </a:r>
          </a:p>
        </p:txBody>
      </p:sp>
      <p:sp>
        <p:nvSpPr>
          <p:cNvPr id="62471" name="TextBox 6"/>
          <p:cNvSpPr txBox="1">
            <a:spLocks noChangeArrowheads="1"/>
          </p:cNvSpPr>
          <p:nvPr/>
        </p:nvSpPr>
        <p:spPr bwMode="auto">
          <a:xfrm>
            <a:off x="5357813" y="4141789"/>
            <a:ext cx="20177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latin typeface="Cambria" panose="02040503050406030204" pitchFamily="18" charset="0"/>
              </a:rPr>
              <a:t>Jackson et al. 2010</a:t>
            </a:r>
          </a:p>
        </p:txBody>
      </p:sp>
    </p:spTree>
    <p:extLst>
      <p:ext uri="{BB962C8B-B14F-4D97-AF65-F5344CB8AC3E}">
        <p14:creationId xmlns:p14="http://schemas.microsoft.com/office/powerpoint/2010/main" val="2701528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GB" altLang="en-US" dirty="0">
                <a:latin typeface="+mn-lt"/>
              </a:rPr>
              <a:t>RMS amplitude</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826" y="866775"/>
            <a:ext cx="3998913" cy="5005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TextBox 3"/>
          <p:cNvSpPr txBox="1">
            <a:spLocks noChangeArrowheads="1"/>
          </p:cNvSpPr>
          <p:nvPr/>
        </p:nvSpPr>
        <p:spPr bwMode="auto">
          <a:xfrm>
            <a:off x="3767139" y="5976938"/>
            <a:ext cx="4581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a:latin typeface="Cambria" panose="02040503050406030204" pitchFamily="18" charset="0"/>
              </a:rPr>
              <a:t>Channel system, Angola, Ekstrand et al. 2010</a:t>
            </a:r>
          </a:p>
        </p:txBody>
      </p:sp>
    </p:spTree>
    <p:extLst>
      <p:ext uri="{BB962C8B-B14F-4D97-AF65-F5344CB8AC3E}">
        <p14:creationId xmlns:p14="http://schemas.microsoft.com/office/powerpoint/2010/main" val="412472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
            <a:extLst>
              <a:ext uri="{FF2B5EF4-FFF2-40B4-BE49-F238E27FC236}">
                <a16:creationId xmlns:a16="http://schemas.microsoft.com/office/drawing/2014/main" id="{72D047EA-33C6-3740-AA79-B640FA54257C}"/>
              </a:ext>
            </a:extLst>
          </p:cNvPr>
          <p:cNvSpPr txBox="1">
            <a:spLocks noChangeArrowheads="1"/>
          </p:cNvSpPr>
          <p:nvPr/>
        </p:nvSpPr>
        <p:spPr bwMode="auto">
          <a:xfrm>
            <a:off x="306100" y="69276"/>
            <a:ext cx="39421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3200" b="1" dirty="0">
                <a:solidFill>
                  <a:schemeClr val="bg1"/>
                </a:solidFill>
                <a:latin typeface="Cambria" panose="02040503050406030204" pitchFamily="18" charset="0"/>
              </a:rPr>
              <a:t>4D seismic and RMS</a:t>
            </a:r>
          </a:p>
        </p:txBody>
      </p:sp>
      <p:pic>
        <p:nvPicPr>
          <p:cNvPr id="45058" name="Picture 5">
            <a:extLst>
              <a:ext uri="{FF2B5EF4-FFF2-40B4-BE49-F238E27FC236}">
                <a16:creationId xmlns:a16="http://schemas.microsoft.com/office/drawing/2014/main" id="{AB0212DA-E496-4849-A48C-1E99AB5DC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941388"/>
            <a:ext cx="733425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7">
            <a:extLst>
              <a:ext uri="{FF2B5EF4-FFF2-40B4-BE49-F238E27FC236}">
                <a16:creationId xmlns:a16="http://schemas.microsoft.com/office/drawing/2014/main" id="{F4901DD6-9D69-1640-93C2-E5EB3628F7C5}"/>
              </a:ext>
            </a:extLst>
          </p:cNvPr>
          <p:cNvSpPr>
            <a:spLocks noChangeArrowheads="1"/>
          </p:cNvSpPr>
          <p:nvPr/>
        </p:nvSpPr>
        <p:spPr bwMode="auto">
          <a:xfrm>
            <a:off x="5676900" y="4933950"/>
            <a:ext cx="4572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dirty="0"/>
              <a:t>http://</a:t>
            </a:r>
            <a:r>
              <a:rPr lang="en-GB" altLang="en-US" sz="1400" dirty="0" err="1"/>
              <a:t>www.bgs.ac.uk</a:t>
            </a:r>
            <a:r>
              <a:rPr lang="en-GB" altLang="en-US" sz="1400" dirty="0"/>
              <a:t>/science/CO2/</a:t>
            </a:r>
            <a:r>
              <a:rPr lang="en-GB" altLang="en-US" sz="1400" dirty="0" err="1"/>
              <a:t>home.html</a:t>
            </a:r>
            <a:endParaRPr lang="en-GB" altLang="en-US" sz="1400" dirty="0"/>
          </a:p>
        </p:txBody>
      </p:sp>
      <p:cxnSp>
        <p:nvCxnSpPr>
          <p:cNvPr id="5" name="Straight Connector 4">
            <a:extLst>
              <a:ext uri="{FF2B5EF4-FFF2-40B4-BE49-F238E27FC236}">
                <a16:creationId xmlns:a16="http://schemas.microsoft.com/office/drawing/2014/main" id="{0F436C68-5C40-A146-BAD9-D7E7BD73FD8C}"/>
              </a:ext>
            </a:extLst>
          </p:cNvPr>
          <p:cNvCxnSpPr/>
          <p:nvPr/>
        </p:nvCxnSpPr>
        <p:spPr>
          <a:xfrm>
            <a:off x="9605963" y="1125538"/>
            <a:ext cx="0" cy="77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61" name="TextBox 10">
            <a:extLst>
              <a:ext uri="{FF2B5EF4-FFF2-40B4-BE49-F238E27FC236}">
                <a16:creationId xmlns:a16="http://schemas.microsoft.com/office/drawing/2014/main" id="{7D9A2CE3-C88D-2C47-9B12-239681942E7A}"/>
              </a:ext>
            </a:extLst>
          </p:cNvPr>
          <p:cNvSpPr txBox="1">
            <a:spLocks noChangeArrowheads="1"/>
          </p:cNvSpPr>
          <p:nvPr/>
        </p:nvSpPr>
        <p:spPr bwMode="auto">
          <a:xfrm>
            <a:off x="9548813" y="1306513"/>
            <a:ext cx="6810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a:t>250 m</a:t>
            </a:r>
          </a:p>
        </p:txBody>
      </p:sp>
      <p:sp>
        <p:nvSpPr>
          <p:cNvPr id="45062" name="TextBox 11">
            <a:extLst>
              <a:ext uri="{FF2B5EF4-FFF2-40B4-BE49-F238E27FC236}">
                <a16:creationId xmlns:a16="http://schemas.microsoft.com/office/drawing/2014/main" id="{CB554082-42F7-D64E-88B8-6F10CA8D3482}"/>
              </a:ext>
            </a:extLst>
          </p:cNvPr>
          <p:cNvSpPr txBox="1">
            <a:spLocks noChangeArrowheads="1"/>
          </p:cNvSpPr>
          <p:nvPr/>
        </p:nvSpPr>
        <p:spPr bwMode="auto">
          <a:xfrm>
            <a:off x="2160588" y="2613025"/>
            <a:ext cx="164941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a:t>Red = higher </a:t>
            </a:r>
          </a:p>
          <a:p>
            <a:pPr eaLnBrk="1" hangingPunct="1"/>
            <a:r>
              <a:rPr lang="en-GB" altLang="en-US" sz="1600"/>
              <a:t>          amplitude</a:t>
            </a:r>
          </a:p>
          <a:p>
            <a:pPr eaLnBrk="1" hangingPunct="1"/>
            <a:endParaRPr lang="en-GB" altLang="en-US" sz="1600"/>
          </a:p>
          <a:p>
            <a:pPr eaLnBrk="1" hangingPunct="1"/>
            <a:r>
              <a:rPr lang="en-GB" altLang="en-US" sz="1600"/>
              <a:t>Blue =lower </a:t>
            </a:r>
          </a:p>
          <a:p>
            <a:pPr eaLnBrk="1" hangingPunct="1"/>
            <a:r>
              <a:rPr lang="en-GB" altLang="en-US" sz="1600"/>
              <a:t>          amplitude</a:t>
            </a:r>
          </a:p>
        </p:txBody>
      </p:sp>
      <p:sp>
        <p:nvSpPr>
          <p:cNvPr id="45063" name="TextBox 7">
            <a:extLst>
              <a:ext uri="{FF2B5EF4-FFF2-40B4-BE49-F238E27FC236}">
                <a16:creationId xmlns:a16="http://schemas.microsoft.com/office/drawing/2014/main" id="{2085E982-F8DF-764F-876A-EB7C57FC545C}"/>
              </a:ext>
            </a:extLst>
          </p:cNvPr>
          <p:cNvSpPr txBox="1">
            <a:spLocks noChangeArrowheads="1"/>
          </p:cNvSpPr>
          <p:nvPr/>
        </p:nvSpPr>
        <p:spPr bwMode="auto">
          <a:xfrm>
            <a:off x="1955800" y="5281613"/>
            <a:ext cx="8019183"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GB" altLang="en-US" sz="1800" dirty="0">
                <a:latin typeface="+mn-lt"/>
              </a:rPr>
              <a:t> 3D seismic data acquired at different times over the same area (time-lapse)</a:t>
            </a:r>
          </a:p>
          <a:p>
            <a:pPr eaLnBrk="1" hangingPunct="1">
              <a:buFontTx/>
              <a:buChar char="•"/>
            </a:pPr>
            <a:r>
              <a:rPr lang="en-GB" altLang="en-US" sz="1800" dirty="0">
                <a:latin typeface="+mn-lt"/>
              </a:rPr>
              <a:t> Require exactly the same source, receiver and survey configuration</a:t>
            </a:r>
          </a:p>
          <a:p>
            <a:pPr eaLnBrk="1" hangingPunct="1">
              <a:buFontTx/>
              <a:buChar char="•"/>
            </a:pPr>
            <a:r>
              <a:rPr lang="en-GB" altLang="en-US" sz="1800" dirty="0">
                <a:latin typeface="+mn-lt"/>
              </a:rPr>
              <a:t> Used to asses monitor CO2 storage</a:t>
            </a:r>
          </a:p>
          <a:p>
            <a:pPr eaLnBrk="1" hangingPunct="1">
              <a:buFontTx/>
              <a:buChar char="•"/>
            </a:pPr>
            <a:r>
              <a:rPr lang="en-GB" altLang="en-US" sz="1800" dirty="0">
                <a:latin typeface="+mn-lt"/>
              </a:rPr>
              <a:t> http://</a:t>
            </a:r>
            <a:r>
              <a:rPr lang="en-GB" altLang="en-US" sz="1800" dirty="0" err="1">
                <a:latin typeface="+mn-lt"/>
              </a:rPr>
              <a:t>www.bgs.ac.uk</a:t>
            </a:r>
            <a:r>
              <a:rPr lang="en-GB" altLang="en-US" sz="1800" dirty="0">
                <a:latin typeface="+mn-lt"/>
              </a:rPr>
              <a:t>/science/CO2/</a:t>
            </a:r>
            <a:r>
              <a:rPr lang="en-GB" altLang="en-US" sz="1800" dirty="0" err="1">
                <a:latin typeface="+mn-lt"/>
              </a:rPr>
              <a:t>home.html</a:t>
            </a:r>
            <a:endParaRPr lang="en-GB" altLang="en-US" sz="1800" dirty="0">
              <a:latin typeface="+mn-lt"/>
            </a:endParaRPr>
          </a:p>
          <a:p>
            <a:pPr eaLnBrk="1" hangingPunct="1">
              <a:buFontTx/>
              <a:buChar char="•"/>
            </a:pPr>
            <a:endParaRPr lang="en-GB" altLang="en-US" sz="1400" dirty="0">
              <a:latin typeface="Cambria" panose="02040503050406030204" pitchFamily="18" charset="0"/>
            </a:endParaRPr>
          </a:p>
        </p:txBody>
      </p:sp>
      <p:cxnSp>
        <p:nvCxnSpPr>
          <p:cNvPr id="3" name="Straight Connector 2">
            <a:extLst>
              <a:ext uri="{FF2B5EF4-FFF2-40B4-BE49-F238E27FC236}">
                <a16:creationId xmlns:a16="http://schemas.microsoft.com/office/drawing/2014/main" id="{B775B37A-1948-FC44-AD35-8BCCB3DAF277}"/>
              </a:ext>
            </a:extLst>
          </p:cNvPr>
          <p:cNvCxnSpPr>
            <a:cxnSpLocks/>
            <a:endCxn id="45061" idx="1"/>
          </p:cNvCxnSpPr>
          <p:nvPr/>
        </p:nvCxnSpPr>
        <p:spPr>
          <a:xfrm>
            <a:off x="1955800" y="1432791"/>
            <a:ext cx="7593013" cy="27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D6DA804-8EBB-E243-BD83-2AFC7503C639}"/>
              </a:ext>
            </a:extLst>
          </p:cNvPr>
          <p:cNvSpPr txBox="1"/>
          <p:nvPr/>
        </p:nvSpPr>
        <p:spPr>
          <a:xfrm>
            <a:off x="9623426" y="2423230"/>
            <a:ext cx="1976823" cy="1200329"/>
          </a:xfrm>
          <a:prstGeom prst="rect">
            <a:avLst/>
          </a:prstGeom>
          <a:solidFill>
            <a:schemeClr val="accent1"/>
          </a:solidFill>
        </p:spPr>
        <p:txBody>
          <a:bodyPr wrap="none" rtlCol="0">
            <a:spAutoFit/>
          </a:bodyPr>
          <a:lstStyle/>
          <a:p>
            <a:r>
              <a:rPr lang="en-US" sz="2400" dirty="0" err="1"/>
              <a:t>Sleipner</a:t>
            </a:r>
            <a:r>
              <a:rPr lang="en-US" sz="2400" dirty="0"/>
              <a:t> CO</a:t>
            </a:r>
            <a:r>
              <a:rPr lang="en-US" sz="2400" baseline="-25000" dirty="0"/>
              <a:t>2</a:t>
            </a:r>
          </a:p>
          <a:p>
            <a:r>
              <a:rPr lang="en-US" sz="2400" dirty="0"/>
              <a:t>storage site,</a:t>
            </a:r>
          </a:p>
          <a:p>
            <a:r>
              <a:rPr lang="en-US" sz="2400" dirty="0"/>
              <a:t>North Sea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7549" y="0"/>
            <a:ext cx="12626502" cy="1235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12096" y="234690"/>
            <a:ext cx="7601761" cy="584775"/>
          </a:xfrm>
        </p:spPr>
        <p:txBody>
          <a:bodyPr/>
          <a:lstStyle/>
          <a:p>
            <a:r>
              <a:rPr lang="en-GB" dirty="0"/>
              <a:t>Multi-attribute analysis- superposition</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80001" y="960003"/>
            <a:ext cx="3797307" cy="50323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343389" y="960003"/>
            <a:ext cx="3797307" cy="50323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206776" y="960000"/>
            <a:ext cx="3797307" cy="50323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4266044" y="6099907"/>
            <a:ext cx="3659976" cy="297454"/>
          </a:xfrm>
          <a:prstGeom prst="rect">
            <a:avLst/>
          </a:prstGeom>
          <a:noFill/>
        </p:spPr>
        <p:txBody>
          <a:bodyPr wrap="none" rtlCol="0">
            <a:spAutoFit/>
          </a:bodyPr>
          <a:lstStyle/>
          <a:p>
            <a:pPr algn="ctr"/>
            <a:r>
              <a:rPr lang="en-GB" sz="1333" dirty="0">
                <a:solidFill>
                  <a:srgbClr val="FF0000"/>
                </a:solidFill>
              </a:rPr>
              <a:t>Reveals the relationship between two images.</a:t>
            </a:r>
          </a:p>
        </p:txBody>
      </p:sp>
    </p:spTree>
    <p:extLst>
      <p:ext uri="{BB962C8B-B14F-4D97-AF65-F5344CB8AC3E}">
        <p14:creationId xmlns:p14="http://schemas.microsoft.com/office/powerpoint/2010/main" val="40173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7549" y="0"/>
            <a:ext cx="12626502" cy="1235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5" t="1443" r="3361" b="3934"/>
          <a:stretch/>
        </p:blipFill>
        <p:spPr bwMode="auto">
          <a:xfrm>
            <a:off x="480000" y="959999"/>
            <a:ext cx="3797307" cy="50323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208000" y="959999"/>
            <a:ext cx="3797307" cy="50323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12096" y="234690"/>
            <a:ext cx="11109131" cy="584775"/>
          </a:xfrm>
        </p:spPr>
        <p:txBody>
          <a:bodyPr/>
          <a:lstStyle/>
          <a:p>
            <a:r>
              <a:rPr lang="en-GB" dirty="0"/>
              <a:t>Explicit Encoding: increasing the amount of information</a:t>
            </a:r>
          </a:p>
        </p:txBody>
      </p:sp>
      <p:pic>
        <p:nvPicPr>
          <p:cNvPr id="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344000" y="960000"/>
            <a:ext cx="3797307" cy="50323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6" name="Group 5"/>
          <p:cNvGrpSpPr>
            <a:grpSpLocks noChangeAspect="1"/>
          </p:cNvGrpSpPr>
          <p:nvPr/>
        </p:nvGrpSpPr>
        <p:grpSpPr>
          <a:xfrm>
            <a:off x="5559890" y="5395659"/>
            <a:ext cx="1297216" cy="1300864"/>
            <a:chOff x="8540055" y="274638"/>
            <a:chExt cx="1389876" cy="1393783"/>
          </a:xfrm>
        </p:grpSpPr>
        <p:sp>
          <p:nvSpPr>
            <p:cNvPr id="7" name="Rectangle 6"/>
            <p:cNvSpPr/>
            <p:nvPr/>
          </p:nvSpPr>
          <p:spPr>
            <a:xfrm>
              <a:off x="8540055" y="274638"/>
              <a:ext cx="1389876" cy="139378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8" name="Group 7"/>
            <p:cNvGrpSpPr/>
            <p:nvPr/>
          </p:nvGrpSpPr>
          <p:grpSpPr>
            <a:xfrm>
              <a:off x="8588719" y="291024"/>
              <a:ext cx="1328752" cy="1354329"/>
              <a:chOff x="3625587" y="1852423"/>
              <a:chExt cx="1328752" cy="1354329"/>
            </a:xfrm>
          </p:grpSpPr>
          <p:pic>
            <p:nvPicPr>
              <p:cNvPr id="9" name="Picture 8" descr="CMY_USE.bmp"/>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5434" y="2093913"/>
                <a:ext cx="943820" cy="924943"/>
              </a:xfrm>
              <a:prstGeom prst="rect">
                <a:avLst/>
              </a:prstGeom>
            </p:spPr>
          </p:pic>
          <p:sp>
            <p:nvSpPr>
              <p:cNvPr id="10" name="TextBox 9"/>
              <p:cNvSpPr txBox="1"/>
              <p:nvPr/>
            </p:nvSpPr>
            <p:spPr>
              <a:xfrm>
                <a:off x="4054433" y="1852423"/>
                <a:ext cx="472657" cy="318701"/>
              </a:xfrm>
              <a:prstGeom prst="rect">
                <a:avLst/>
              </a:prstGeom>
              <a:noFill/>
            </p:spPr>
            <p:txBody>
              <a:bodyPr wrap="none" rtlCol="0">
                <a:spAutoFit/>
              </a:bodyPr>
              <a:lstStyle/>
              <a:p>
                <a:r>
                  <a:rPr lang="en-GB" sz="1333" dirty="0">
                    <a:solidFill>
                      <a:srgbClr val="1C1C1C"/>
                    </a:solidFill>
                  </a:rPr>
                  <a:t>Dip</a:t>
                </a:r>
              </a:p>
            </p:txBody>
          </p:sp>
          <p:sp>
            <p:nvSpPr>
              <p:cNvPr id="11" name="TextBox 10"/>
              <p:cNvSpPr txBox="1"/>
              <p:nvPr/>
            </p:nvSpPr>
            <p:spPr>
              <a:xfrm>
                <a:off x="4208255" y="2888051"/>
                <a:ext cx="746084" cy="318701"/>
              </a:xfrm>
              <a:prstGeom prst="rect">
                <a:avLst/>
              </a:prstGeom>
              <a:noFill/>
            </p:spPr>
            <p:txBody>
              <a:bodyPr wrap="none" rtlCol="0">
                <a:spAutoFit/>
              </a:bodyPr>
              <a:lstStyle/>
              <a:p>
                <a:r>
                  <a:rPr lang="en-GB" sz="1333" dirty="0">
                    <a:solidFill>
                      <a:srgbClr val="1C1C1C"/>
                    </a:solidFill>
                  </a:rPr>
                  <a:t>Tensor</a:t>
                </a:r>
              </a:p>
            </p:txBody>
          </p:sp>
          <p:sp>
            <p:nvSpPr>
              <p:cNvPr id="12" name="TextBox 11"/>
              <p:cNvSpPr txBox="1"/>
              <p:nvPr/>
            </p:nvSpPr>
            <p:spPr>
              <a:xfrm>
                <a:off x="3625587" y="2887990"/>
                <a:ext cx="584296" cy="318701"/>
              </a:xfrm>
              <a:prstGeom prst="rect">
                <a:avLst/>
              </a:prstGeom>
              <a:noFill/>
            </p:spPr>
            <p:txBody>
              <a:bodyPr wrap="none" rtlCol="0">
                <a:spAutoFit/>
              </a:bodyPr>
              <a:lstStyle/>
              <a:p>
                <a:r>
                  <a:rPr lang="en-GB" sz="1333" dirty="0">
                    <a:solidFill>
                      <a:srgbClr val="1C1C1C"/>
                    </a:solidFill>
                  </a:rPr>
                  <a:t>SOS</a:t>
                </a:r>
              </a:p>
            </p:txBody>
          </p:sp>
        </p:grpSp>
      </p:grpSp>
      <p:sp>
        <p:nvSpPr>
          <p:cNvPr id="4" name="TextBox 3"/>
          <p:cNvSpPr txBox="1"/>
          <p:nvPr/>
        </p:nvSpPr>
        <p:spPr bwMode="auto">
          <a:xfrm>
            <a:off x="480000" y="967767"/>
            <a:ext cx="1436612"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p>
            <a:pPr eaLnBrk="1" hangingPunct="1"/>
            <a:r>
              <a:rPr lang="en-GB" sz="1333" dirty="0">
                <a:solidFill>
                  <a:schemeClr val="bg1"/>
                </a:solidFill>
                <a:latin typeface="Arial" charset="0"/>
                <a:cs typeface="Arial" charset="0"/>
              </a:rPr>
              <a:t>Fault confidence</a:t>
            </a:r>
          </a:p>
        </p:txBody>
      </p:sp>
      <p:sp>
        <p:nvSpPr>
          <p:cNvPr id="14" name="TextBox 13"/>
          <p:cNvSpPr txBox="1"/>
          <p:nvPr/>
        </p:nvSpPr>
        <p:spPr bwMode="auto">
          <a:xfrm>
            <a:off x="8208001" y="959999"/>
            <a:ext cx="108715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p>
            <a:pPr eaLnBrk="1" hangingPunct="1"/>
            <a:r>
              <a:rPr lang="en-GB" sz="1333" dirty="0">
                <a:solidFill>
                  <a:schemeClr val="bg1"/>
                </a:solidFill>
                <a:latin typeface="Arial" charset="0"/>
                <a:cs typeface="Arial" charset="0"/>
              </a:rPr>
              <a:t>Fault trends</a:t>
            </a:r>
          </a:p>
        </p:txBody>
      </p:sp>
    </p:spTree>
    <p:extLst>
      <p:ext uri="{BB962C8B-B14F-4D97-AF65-F5344CB8AC3E}">
        <p14:creationId xmlns:p14="http://schemas.microsoft.com/office/powerpoint/2010/main" val="25022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26A611-8411-0C4A-B02A-0AEE5C72E7D0}"/>
              </a:ext>
            </a:extLst>
          </p:cNvPr>
          <p:cNvSpPr>
            <a:spLocks noGrp="1"/>
          </p:cNvSpPr>
          <p:nvPr>
            <p:ph type="title"/>
          </p:nvPr>
        </p:nvSpPr>
        <p:spPr/>
        <p:txBody>
          <a:bodyPr/>
          <a:lstStyle/>
          <a:p>
            <a:r>
              <a:rPr lang="en-US" dirty="0"/>
              <a:t>A question for you…</a:t>
            </a:r>
          </a:p>
        </p:txBody>
      </p:sp>
      <p:pic>
        <p:nvPicPr>
          <p:cNvPr id="8" name="Picture 7" descr="Graphical user interface, text&#10;&#10;Description automatically generated">
            <a:extLst>
              <a:ext uri="{FF2B5EF4-FFF2-40B4-BE49-F238E27FC236}">
                <a16:creationId xmlns:a16="http://schemas.microsoft.com/office/drawing/2014/main" id="{263D90F1-DAED-4044-B6D7-B31D29628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450" y="1138382"/>
            <a:ext cx="7531100" cy="1422400"/>
          </a:xfrm>
          <a:prstGeom prst="rect">
            <a:avLst/>
          </a:prstGeom>
        </p:spPr>
      </p:pic>
    </p:spTree>
    <p:extLst>
      <p:ext uri="{BB962C8B-B14F-4D97-AF65-F5344CB8AC3E}">
        <p14:creationId xmlns:p14="http://schemas.microsoft.com/office/powerpoint/2010/main" val="419105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DC3C-D618-9048-990C-D652E34DC467}"/>
              </a:ext>
            </a:extLst>
          </p:cNvPr>
          <p:cNvSpPr>
            <a:spLocks noGrp="1"/>
          </p:cNvSpPr>
          <p:nvPr>
            <p:ph type="title"/>
          </p:nvPr>
        </p:nvSpPr>
        <p:spPr/>
        <p:txBody>
          <a:bodyPr/>
          <a:lstStyle/>
          <a:p>
            <a:r>
              <a:rPr lang="en-US" dirty="0"/>
              <a:t>Automation and ML </a:t>
            </a:r>
          </a:p>
        </p:txBody>
      </p:sp>
      <p:sp>
        <p:nvSpPr>
          <p:cNvPr id="7" name="TextBox 6">
            <a:extLst>
              <a:ext uri="{FF2B5EF4-FFF2-40B4-BE49-F238E27FC236}">
                <a16:creationId xmlns:a16="http://schemas.microsoft.com/office/drawing/2014/main" id="{33D22660-72AC-2C4C-AA49-B095F36158AE}"/>
              </a:ext>
            </a:extLst>
          </p:cNvPr>
          <p:cNvSpPr txBox="1"/>
          <p:nvPr/>
        </p:nvSpPr>
        <p:spPr>
          <a:xfrm>
            <a:off x="550660" y="939800"/>
            <a:ext cx="113111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3D seismic volumes have increased significantly in size over the last few decades. The volume of data that now exists is difficult/impossible for teams of humans to interpret fully</a:t>
            </a:r>
          </a:p>
          <a:p>
            <a:endParaRPr lang="en-US" dirty="0"/>
          </a:p>
          <a:p>
            <a:pPr marL="285750" indent="-285750">
              <a:buFont typeface="Arial" panose="020B0604020202020204" pitchFamily="34" charset="0"/>
              <a:buChar char="•"/>
            </a:pPr>
            <a:r>
              <a:rPr lang="en-US" dirty="0"/>
              <a:t>With the vast array of seismic attributes available it is difficult/impossible for a human interpreter to fully appreciate patterns and connections between them, meaning geological information is likely missed</a:t>
            </a:r>
          </a:p>
          <a:p>
            <a:endParaRPr lang="en-US" dirty="0"/>
          </a:p>
          <a:p>
            <a:pPr marL="285750" indent="-285750">
              <a:buFont typeface="Arial" panose="020B0604020202020204" pitchFamily="34" charset="0"/>
              <a:buChar char="•"/>
            </a:pPr>
            <a:r>
              <a:rPr lang="en-US" dirty="0"/>
              <a:t>Automation (doing repetitive, routine tasks in an automated way) and machine learning (understanding patterns and relating them to geological information) could revolutionize the field of seismic interpretation, allowing larger volumes of data to be interpreted in useful time frames, allow deeper geological understanding (particularly when seismic data and drilling data are used together)</a:t>
            </a:r>
          </a:p>
          <a:p>
            <a:pPr marL="285750" indent="-285750">
              <a:buFont typeface="Arial" panose="020B0604020202020204" pitchFamily="34" charset="0"/>
              <a:buChar char="•"/>
            </a:pPr>
            <a:endParaRPr lang="en-US" dirty="0"/>
          </a:p>
        </p:txBody>
      </p:sp>
      <p:pic>
        <p:nvPicPr>
          <p:cNvPr id="11" name="Picture 10" descr="A picture containing colorful&#10;&#10;Description automatically generated">
            <a:extLst>
              <a:ext uri="{FF2B5EF4-FFF2-40B4-BE49-F238E27FC236}">
                <a16:creationId xmlns:a16="http://schemas.microsoft.com/office/drawing/2014/main" id="{CCA28B4A-B5B2-F149-8ADC-9BCE7A21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325" y="3867454"/>
            <a:ext cx="4496359" cy="2660346"/>
          </a:xfrm>
          <a:prstGeom prst="rect">
            <a:avLst/>
          </a:prstGeom>
        </p:spPr>
      </p:pic>
      <p:sp>
        <p:nvSpPr>
          <p:cNvPr id="9" name="Rectangle 8">
            <a:extLst>
              <a:ext uri="{FF2B5EF4-FFF2-40B4-BE49-F238E27FC236}">
                <a16:creationId xmlns:a16="http://schemas.microsoft.com/office/drawing/2014/main" id="{CCF65F26-D66C-8D44-997A-7FE57B2AA28C}"/>
              </a:ext>
            </a:extLst>
          </p:cNvPr>
          <p:cNvSpPr/>
          <p:nvPr/>
        </p:nvSpPr>
        <p:spPr>
          <a:xfrm>
            <a:off x="731869" y="6389132"/>
            <a:ext cx="5699061" cy="369332"/>
          </a:xfrm>
          <a:prstGeom prst="rect">
            <a:avLst/>
          </a:prstGeom>
        </p:spPr>
        <p:txBody>
          <a:bodyPr wrap="none">
            <a:spAutoFit/>
          </a:bodyPr>
          <a:lstStyle/>
          <a:p>
            <a:r>
              <a:rPr lang="en-US" dirty="0">
                <a:hlinkClick r:id="rId4"/>
              </a:rPr>
              <a:t>https://www.eliis-geo.com/</a:t>
            </a:r>
            <a:r>
              <a:rPr lang="en-US" dirty="0" err="1">
                <a:hlinkClick r:id="rId4"/>
              </a:rPr>
              <a:t>paleoscan</a:t>
            </a:r>
            <a:r>
              <a:rPr lang="en-US" dirty="0">
                <a:hlinkClick r:id="rId4"/>
              </a:rPr>
              <a:t>-workflows-</a:t>
            </a:r>
            <a:r>
              <a:rPr lang="en-US" dirty="0" err="1">
                <a:hlinkClick r:id="rId4"/>
              </a:rPr>
              <a:t>a.html</a:t>
            </a:r>
            <a:endParaRPr lang="en-US" dirty="0"/>
          </a:p>
        </p:txBody>
      </p:sp>
      <p:pic>
        <p:nvPicPr>
          <p:cNvPr id="1026" name="Picture 2" descr="Machine learning meets seismic interpretation — Agile">
            <a:extLst>
              <a:ext uri="{FF2B5EF4-FFF2-40B4-BE49-F238E27FC236}">
                <a16:creationId xmlns:a16="http://schemas.microsoft.com/office/drawing/2014/main" id="{A6F1CC69-7FAE-CE43-BBE9-91132E33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3904199"/>
            <a:ext cx="4546600" cy="2014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556C794-D412-C740-A123-13E1B1233937}"/>
              </a:ext>
            </a:extLst>
          </p:cNvPr>
          <p:cNvSpPr/>
          <p:nvPr/>
        </p:nvSpPr>
        <p:spPr>
          <a:xfrm>
            <a:off x="6870700" y="6065966"/>
            <a:ext cx="6096000" cy="646331"/>
          </a:xfrm>
          <a:prstGeom prst="rect">
            <a:avLst/>
          </a:prstGeom>
        </p:spPr>
        <p:txBody>
          <a:bodyPr>
            <a:spAutoFit/>
          </a:bodyPr>
          <a:lstStyle/>
          <a:p>
            <a:r>
              <a:rPr lang="en-US" dirty="0">
                <a:hlinkClick r:id="rId6"/>
              </a:rPr>
              <a:t>https://</a:t>
            </a:r>
            <a:r>
              <a:rPr lang="en-US" dirty="0" err="1">
                <a:hlinkClick r:id="rId6"/>
              </a:rPr>
              <a:t>agilescientific.com</a:t>
            </a:r>
            <a:r>
              <a:rPr lang="en-US" dirty="0">
                <a:hlinkClick r:id="rId6"/>
              </a:rPr>
              <a:t>/blog/2017/6/20/machine-learning-meets-seismic-interpretation</a:t>
            </a:r>
            <a:endParaRPr lang="en-US" dirty="0"/>
          </a:p>
        </p:txBody>
      </p:sp>
    </p:spTree>
    <p:extLst>
      <p:ext uri="{BB962C8B-B14F-4D97-AF65-F5344CB8AC3E}">
        <p14:creationId xmlns:p14="http://schemas.microsoft.com/office/powerpoint/2010/main" val="2667150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467E-C89F-4D4D-A5F2-A150E950C72E}"/>
              </a:ext>
            </a:extLst>
          </p:cNvPr>
          <p:cNvSpPr>
            <a:spLocks noGrp="1"/>
          </p:cNvSpPr>
          <p:nvPr>
            <p:ph type="title"/>
          </p:nvPr>
        </p:nvSpPr>
        <p:spPr/>
        <p:txBody>
          <a:bodyPr/>
          <a:lstStyle/>
          <a:p>
            <a:r>
              <a:rPr lang="en-US" dirty="0"/>
              <a:t>Machine learning in seismic interpretation</a:t>
            </a:r>
          </a:p>
        </p:txBody>
      </p:sp>
      <p:pic>
        <p:nvPicPr>
          <p:cNvPr id="5" name="Picture 4" descr="A picture containing graphical user interface&#10;&#10;Description automatically generated">
            <a:extLst>
              <a:ext uri="{FF2B5EF4-FFF2-40B4-BE49-F238E27FC236}">
                <a16:creationId xmlns:a16="http://schemas.microsoft.com/office/drawing/2014/main" id="{2B798D66-397A-CD49-B3D0-F599EBED9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949585"/>
            <a:ext cx="11836400" cy="4089400"/>
          </a:xfrm>
          <a:prstGeom prst="rect">
            <a:avLst/>
          </a:prstGeom>
        </p:spPr>
      </p:pic>
      <p:sp>
        <p:nvSpPr>
          <p:cNvPr id="6" name="TextBox 5">
            <a:extLst>
              <a:ext uri="{FF2B5EF4-FFF2-40B4-BE49-F238E27FC236}">
                <a16:creationId xmlns:a16="http://schemas.microsoft.com/office/drawing/2014/main" id="{DDA1D720-C0D3-9241-A7E7-03DD2E2F9640}"/>
              </a:ext>
            </a:extLst>
          </p:cNvPr>
          <p:cNvSpPr txBox="1"/>
          <p:nvPr/>
        </p:nvSpPr>
        <p:spPr>
          <a:xfrm>
            <a:off x="467066" y="5237166"/>
            <a:ext cx="7079823" cy="369332"/>
          </a:xfrm>
          <a:prstGeom prst="rect">
            <a:avLst/>
          </a:prstGeom>
          <a:noFill/>
        </p:spPr>
        <p:txBody>
          <a:bodyPr wrap="none" rtlCol="0">
            <a:spAutoFit/>
          </a:bodyPr>
          <a:lstStyle/>
          <a:p>
            <a:r>
              <a:rPr lang="en-US" dirty="0"/>
              <a:t>Wrona et al. 2021 (Leading edge): Deep learning for fault extraction</a:t>
            </a:r>
          </a:p>
        </p:txBody>
      </p:sp>
    </p:spTree>
    <p:extLst>
      <p:ext uri="{BB962C8B-B14F-4D97-AF65-F5344CB8AC3E}">
        <p14:creationId xmlns:p14="http://schemas.microsoft.com/office/powerpoint/2010/main" val="3765000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16417" y="115888"/>
            <a:ext cx="9642904" cy="450850"/>
          </a:xfrm>
        </p:spPr>
        <p:txBody>
          <a:bodyPr/>
          <a:lstStyle/>
          <a:p>
            <a:r>
              <a:rPr lang="en-US" altLang="en-US" dirty="0"/>
              <a:t>Machine learning- the future of interpretation?</a:t>
            </a:r>
          </a:p>
        </p:txBody>
      </p:sp>
      <p:sp>
        <p:nvSpPr>
          <p:cNvPr id="3" name="TextBox 2"/>
          <p:cNvSpPr txBox="1"/>
          <p:nvPr/>
        </p:nvSpPr>
        <p:spPr>
          <a:xfrm>
            <a:off x="310839" y="1126820"/>
            <a:ext cx="2880036" cy="3693319"/>
          </a:xfrm>
          <a:prstGeom prst="rect">
            <a:avLst/>
          </a:prstGeom>
          <a:noFill/>
        </p:spPr>
        <p:txBody>
          <a:bodyPr wrap="square" rtlCol="0">
            <a:spAutoFit/>
          </a:bodyPr>
          <a:lstStyle/>
          <a:p>
            <a:r>
              <a:rPr lang="en-US" dirty="0"/>
              <a:t>In this example 10 seismic profiles through the 3D cube have been</a:t>
            </a:r>
          </a:p>
          <a:p>
            <a:r>
              <a:rPr lang="en-US" dirty="0"/>
              <a:t>Interpreted as “training data”</a:t>
            </a:r>
          </a:p>
          <a:p>
            <a:endParaRPr lang="en-US" dirty="0"/>
          </a:p>
          <a:p>
            <a:r>
              <a:rPr lang="en-US" dirty="0"/>
              <a:t>A python scripts treats the cube in small blocks and searches for things that look like the training data. These features are picked in terms of the probability that they are faults</a:t>
            </a:r>
          </a:p>
        </p:txBody>
      </p:sp>
      <p:pic>
        <p:nvPicPr>
          <p:cNvPr id="4" name="Picture 3"/>
          <p:cNvPicPr>
            <a:picLocks noChangeAspect="1"/>
          </p:cNvPicPr>
          <p:nvPr/>
        </p:nvPicPr>
        <p:blipFill>
          <a:blip r:embed="rId2"/>
          <a:stretch>
            <a:fillRect/>
          </a:stretch>
        </p:blipFill>
        <p:spPr>
          <a:xfrm>
            <a:off x="3314700" y="1057275"/>
            <a:ext cx="8877300" cy="4610100"/>
          </a:xfrm>
          <a:prstGeom prst="rect">
            <a:avLst/>
          </a:prstGeom>
        </p:spPr>
      </p:pic>
      <p:sp>
        <p:nvSpPr>
          <p:cNvPr id="5" name="TextBox 4"/>
          <p:cNvSpPr txBox="1"/>
          <p:nvPr/>
        </p:nvSpPr>
        <p:spPr>
          <a:xfrm>
            <a:off x="6044548" y="5667375"/>
            <a:ext cx="6147452" cy="307777"/>
          </a:xfrm>
          <a:prstGeom prst="rect">
            <a:avLst/>
          </a:prstGeom>
          <a:noFill/>
        </p:spPr>
        <p:txBody>
          <a:bodyPr wrap="none" rtlCol="0">
            <a:spAutoFit/>
          </a:bodyPr>
          <a:lstStyle/>
          <a:p>
            <a:r>
              <a:rPr lang="en-GB" sz="1400" dirty="0"/>
              <a:t>Example from </a:t>
            </a:r>
            <a:r>
              <a:rPr lang="en-GB" sz="1400" dirty="0" err="1"/>
              <a:t>Dr.</a:t>
            </a:r>
            <a:r>
              <a:rPr lang="en-GB" sz="1400" dirty="0"/>
              <a:t> Thilo Wrona (University of Bergen), using data from CGG</a:t>
            </a:r>
          </a:p>
        </p:txBody>
      </p:sp>
    </p:spTree>
    <p:extLst>
      <p:ext uri="{BB962C8B-B14F-4D97-AF65-F5344CB8AC3E}">
        <p14:creationId xmlns:p14="http://schemas.microsoft.com/office/powerpoint/2010/main" val="1221956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8C1C33-AAF7-1E49-8BA5-C796501FA8A4}"/>
              </a:ext>
            </a:extLst>
          </p:cNvPr>
          <p:cNvSpPr/>
          <p:nvPr/>
        </p:nvSpPr>
        <p:spPr>
          <a:xfrm>
            <a:off x="474689" y="1753849"/>
            <a:ext cx="11217639" cy="4976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4403DC-0EAB-634B-834F-95DFEEADCD2B}"/>
              </a:ext>
            </a:extLst>
          </p:cNvPr>
          <p:cNvSpPr>
            <a:spLocks noGrp="1"/>
          </p:cNvSpPr>
          <p:nvPr>
            <p:ph idx="1"/>
          </p:nvPr>
        </p:nvSpPr>
        <p:spPr>
          <a:xfrm>
            <a:off x="474689" y="805723"/>
            <a:ext cx="10972800" cy="4525963"/>
          </a:xfrm>
        </p:spPr>
        <p:txBody>
          <a:bodyPr/>
          <a:lstStyle/>
          <a:p>
            <a:pPr marL="0" indent="0">
              <a:buNone/>
            </a:pPr>
            <a:r>
              <a:rPr lang="en-US" sz="2000" dirty="0"/>
              <a:t>Below are some thoughts and idea of science topics that could be addressed with Machine Learning and seismic and in some cases drilling data (biased by my own interests!):</a:t>
            </a:r>
          </a:p>
          <a:p>
            <a:endParaRPr lang="en-US" sz="2000" dirty="0"/>
          </a:p>
          <a:p>
            <a:r>
              <a:rPr lang="en-US" sz="2000" b="1" dirty="0"/>
              <a:t>How does the Earth’s crust break-up to form new oceans? </a:t>
            </a:r>
            <a:r>
              <a:rPr lang="en-US" sz="2000" dirty="0"/>
              <a:t>Would require all resolvable faults to be extracted from seismic volumes spanning whole rifts (due to oil and gas exploration these datasets exist in places like the North Sea, NW Australia)</a:t>
            </a:r>
          </a:p>
          <a:p>
            <a:r>
              <a:rPr lang="en-US" sz="2000" b="1" dirty="0"/>
              <a:t>Is there a relationship between subducted sediments and seismic hazard at subduction zones? </a:t>
            </a:r>
            <a:r>
              <a:rPr lang="en-US" sz="2000" dirty="0"/>
              <a:t>There is a theory that the thickness and physical properties of sediments could control whether a subduction zone is capable of rupturing in very large (&gt; magnitude 9 earthquakes). ML could help investigate if any global relationships exist using a combination of seismic and well data.</a:t>
            </a:r>
          </a:p>
          <a:p>
            <a:r>
              <a:rPr lang="en-US" sz="2000" b="1" dirty="0"/>
              <a:t>Which faults have greatest geothermal energy potential? </a:t>
            </a:r>
            <a:r>
              <a:rPr lang="en-US" sz="2000" dirty="0"/>
              <a:t>At the moment we don’t know from seismic data which faults are conduits for (geothermal) fluid and which are seals (which is important for CO2 storage). ML with a combination of seismic and drilling data may reveal differences in seismic attributes between faults that are conduits or seals.</a:t>
            </a:r>
          </a:p>
          <a:p>
            <a:r>
              <a:rPr lang="en-US" sz="2000" b="1" dirty="0"/>
              <a:t>Mapping shallow sediment properties in regions of wind turbine installation. </a:t>
            </a:r>
            <a:r>
              <a:rPr lang="en-US" sz="2000" dirty="0"/>
              <a:t>ML could develop relationships between rock properties from wells and seismic properties to map sediment properties in 3D away from drill sites allowing better site characterization.</a:t>
            </a:r>
          </a:p>
        </p:txBody>
      </p:sp>
      <p:sp>
        <p:nvSpPr>
          <p:cNvPr id="4" name="Title 1">
            <a:extLst>
              <a:ext uri="{FF2B5EF4-FFF2-40B4-BE49-F238E27FC236}">
                <a16:creationId xmlns:a16="http://schemas.microsoft.com/office/drawing/2014/main" id="{03E4F31A-6319-D045-84A0-E4D627CEDA17}"/>
              </a:ext>
            </a:extLst>
          </p:cNvPr>
          <p:cNvSpPr>
            <a:spLocks noGrp="1"/>
          </p:cNvSpPr>
          <p:nvPr>
            <p:ph type="title"/>
          </p:nvPr>
        </p:nvSpPr>
        <p:spPr>
          <a:xfrm>
            <a:off x="116417" y="115888"/>
            <a:ext cx="8955616" cy="450850"/>
          </a:xfrm>
        </p:spPr>
        <p:txBody>
          <a:bodyPr/>
          <a:lstStyle/>
          <a:p>
            <a:r>
              <a:rPr lang="en-US" dirty="0"/>
              <a:t>Automation and ML </a:t>
            </a:r>
          </a:p>
        </p:txBody>
      </p:sp>
    </p:spTree>
    <p:extLst>
      <p:ext uri="{BB962C8B-B14F-4D97-AF65-F5344CB8AC3E}">
        <p14:creationId xmlns:p14="http://schemas.microsoft.com/office/powerpoint/2010/main" val="49001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dirty="0"/>
              <a:t>Lecture outline</a:t>
            </a:r>
          </a:p>
        </p:txBody>
      </p:sp>
      <p:sp>
        <p:nvSpPr>
          <p:cNvPr id="37891" name="TextBox 3"/>
          <p:cNvSpPr txBox="1">
            <a:spLocks noChangeArrowheads="1"/>
          </p:cNvSpPr>
          <p:nvPr/>
        </p:nvSpPr>
        <p:spPr bwMode="auto">
          <a:xfrm>
            <a:off x="2763615" y="3056741"/>
            <a:ext cx="6465873"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indent="0" eaLnBrk="1" hangingPunct="1">
              <a:spcBef>
                <a:spcPct val="0"/>
              </a:spcBef>
              <a:buNone/>
            </a:pPr>
            <a:r>
              <a:rPr lang="en-GB" altLang="en-US" sz="2400" dirty="0">
                <a:solidFill>
                  <a:schemeClr val="tx1"/>
                </a:solidFill>
                <a:latin typeface="+mn-lt"/>
              </a:rPr>
              <a:t>1) Grid-based post-stack seismic attributes  </a:t>
            </a:r>
          </a:p>
          <a:p>
            <a:pPr marL="0" indent="0" eaLnBrk="1" hangingPunct="1">
              <a:spcBef>
                <a:spcPct val="0"/>
              </a:spcBef>
              <a:buNone/>
            </a:pPr>
            <a:endParaRPr lang="en-GB" altLang="en-US" sz="2400" dirty="0">
              <a:solidFill>
                <a:schemeClr val="tx1"/>
              </a:solidFill>
              <a:latin typeface="+mn-lt"/>
            </a:endParaRPr>
          </a:p>
          <a:p>
            <a:pPr marL="0" indent="0" eaLnBrk="1" hangingPunct="1">
              <a:spcBef>
                <a:spcPct val="0"/>
              </a:spcBef>
              <a:buNone/>
            </a:pPr>
            <a:r>
              <a:rPr lang="en-GB" altLang="en-US" sz="2400" dirty="0">
                <a:solidFill>
                  <a:schemeClr val="tx1"/>
                </a:solidFill>
                <a:latin typeface="+mn-lt"/>
              </a:rPr>
              <a:t>2) Volume-based post-stack seismic attributes</a:t>
            </a:r>
          </a:p>
          <a:p>
            <a:pPr marL="0" indent="0" eaLnBrk="1" hangingPunct="1">
              <a:spcBef>
                <a:spcPct val="0"/>
              </a:spcBef>
              <a:buNone/>
            </a:pPr>
            <a:endParaRPr lang="en-GB" altLang="en-US" sz="2400" b="1" dirty="0">
              <a:solidFill>
                <a:schemeClr val="tx1"/>
              </a:solidFill>
              <a:latin typeface="+mn-lt"/>
            </a:endParaRPr>
          </a:p>
          <a:p>
            <a:pPr marL="0" indent="0" eaLnBrk="1" hangingPunct="1">
              <a:spcBef>
                <a:spcPct val="0"/>
              </a:spcBef>
              <a:buNone/>
            </a:pPr>
            <a:r>
              <a:rPr lang="en-GB" altLang="en-US" sz="2400" dirty="0">
                <a:solidFill>
                  <a:schemeClr val="tx1"/>
                </a:solidFill>
                <a:latin typeface="+mn-lt"/>
              </a:rPr>
              <a:t>3) Potential for automation</a:t>
            </a:r>
          </a:p>
          <a:p>
            <a:pPr eaLnBrk="1" hangingPunct="1">
              <a:spcBef>
                <a:spcPct val="0"/>
              </a:spcBef>
            </a:pPr>
            <a:endParaRPr lang="en-GB" altLang="en-US" sz="2400" dirty="0">
              <a:solidFill>
                <a:schemeClr val="tx1"/>
              </a:solidFill>
              <a:latin typeface="Calibri" panose="020F0502020204030204" pitchFamily="34" charset="0"/>
            </a:endParaRPr>
          </a:p>
        </p:txBody>
      </p:sp>
      <p:sp>
        <p:nvSpPr>
          <p:cNvPr id="37892" name="TextBox 3"/>
          <p:cNvSpPr txBox="1">
            <a:spLocks noChangeArrowheads="1"/>
          </p:cNvSpPr>
          <p:nvPr/>
        </p:nvSpPr>
        <p:spPr bwMode="auto">
          <a:xfrm>
            <a:off x="2359706" y="1292958"/>
            <a:ext cx="7472587"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2"/>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200" b="1" dirty="0">
                <a:solidFill>
                  <a:srgbClr val="FF0000"/>
                </a:solidFill>
                <a:latin typeface="Calibri" panose="020F0502020204030204" pitchFamily="34" charset="0"/>
              </a:rPr>
              <a:t>Objective of lecture 6:</a:t>
            </a:r>
          </a:p>
          <a:p>
            <a:pPr eaLnBrk="1" hangingPunct="1">
              <a:spcBef>
                <a:spcPct val="0"/>
              </a:spcBef>
              <a:buFontTx/>
              <a:buNone/>
            </a:pPr>
            <a:endParaRPr lang="en-GB" altLang="en-US" sz="2200" b="1" dirty="0">
              <a:solidFill>
                <a:srgbClr val="FF0000"/>
              </a:solidFill>
              <a:latin typeface="Calibri" panose="020F0502020204030204" pitchFamily="34" charset="0"/>
            </a:endParaRPr>
          </a:p>
          <a:p>
            <a:pPr eaLnBrk="1" hangingPunct="1">
              <a:spcBef>
                <a:spcPct val="0"/>
              </a:spcBef>
              <a:buFontTx/>
              <a:buNone/>
            </a:pPr>
            <a:r>
              <a:rPr lang="en-GB" altLang="en-US" sz="2200" b="1" dirty="0">
                <a:solidFill>
                  <a:srgbClr val="FF0000"/>
                </a:solidFill>
                <a:latin typeface="Calibri" panose="020F0502020204030204" pitchFamily="34" charset="0"/>
              </a:rPr>
              <a:t>Post-stack seismic attributes and the future of seismic interpretation</a:t>
            </a:r>
          </a:p>
        </p:txBody>
      </p:sp>
      <p:sp>
        <p:nvSpPr>
          <p:cNvPr id="5" name="Rectangle 4"/>
          <p:cNvSpPr/>
          <p:nvPr/>
        </p:nvSpPr>
        <p:spPr>
          <a:xfrm>
            <a:off x="1851027" y="1196501"/>
            <a:ext cx="8169275" cy="1639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EC73-457D-F741-98BC-0D061C80DD9C}"/>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796E0CE7-EE0E-0E4D-96A9-EF2C239AF639}"/>
              </a:ext>
            </a:extLst>
          </p:cNvPr>
          <p:cNvSpPr>
            <a:spLocks noGrp="1"/>
          </p:cNvSpPr>
          <p:nvPr>
            <p:ph idx="1"/>
          </p:nvPr>
        </p:nvSpPr>
        <p:spPr/>
        <p:txBody>
          <a:bodyPr/>
          <a:lstStyle/>
          <a:p>
            <a:r>
              <a:rPr lang="en-US" sz="2800" dirty="0"/>
              <a:t>Understand the importance of post-stack seismic attributes (both grid-based and volume-based)</a:t>
            </a:r>
          </a:p>
          <a:p>
            <a:pPr marL="0" indent="0">
              <a:buNone/>
            </a:pPr>
            <a:endParaRPr lang="en-US" sz="2800" dirty="0"/>
          </a:p>
          <a:p>
            <a:r>
              <a:rPr lang="en-US" sz="2800" dirty="0"/>
              <a:t>After Ex 4 appreciate how some basic post-stack attributes can be calculated using real data</a:t>
            </a:r>
          </a:p>
          <a:p>
            <a:pPr marL="0" indent="0">
              <a:buNone/>
            </a:pPr>
            <a:endParaRPr lang="en-US" sz="2800" dirty="0"/>
          </a:p>
          <a:p>
            <a:r>
              <a:rPr lang="en-US" sz="2800" dirty="0"/>
              <a:t>Appreciate the potential role of data science and machine learning in revolutionizing the field of seismic data interpretation</a:t>
            </a:r>
          </a:p>
        </p:txBody>
      </p:sp>
    </p:spTree>
    <p:extLst>
      <p:ext uri="{BB962C8B-B14F-4D97-AF65-F5344CB8AC3E}">
        <p14:creationId xmlns:p14="http://schemas.microsoft.com/office/powerpoint/2010/main" val="46872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DA56-CBCB-AC48-9C50-86580AEE6191}"/>
              </a:ext>
            </a:extLst>
          </p:cNvPr>
          <p:cNvSpPr>
            <a:spLocks noGrp="1"/>
          </p:cNvSpPr>
          <p:nvPr>
            <p:ph type="title"/>
          </p:nvPr>
        </p:nvSpPr>
        <p:spPr/>
        <p:txBody>
          <a:bodyPr/>
          <a:lstStyle/>
          <a:p>
            <a:r>
              <a:rPr lang="en-US" dirty="0"/>
              <a:t>Introduction to Exercise 3, 4 and assessment</a:t>
            </a:r>
          </a:p>
        </p:txBody>
      </p:sp>
      <p:sp>
        <p:nvSpPr>
          <p:cNvPr id="3" name="Content Placeholder 2">
            <a:extLst>
              <a:ext uri="{FF2B5EF4-FFF2-40B4-BE49-F238E27FC236}">
                <a16:creationId xmlns:a16="http://schemas.microsoft.com/office/drawing/2014/main" id="{5EBFA278-1C02-6B48-BCCF-541F4D891B47}"/>
              </a:ext>
            </a:extLst>
          </p:cNvPr>
          <p:cNvSpPr>
            <a:spLocks noGrp="1"/>
          </p:cNvSpPr>
          <p:nvPr>
            <p:ph idx="1"/>
          </p:nvPr>
        </p:nvSpPr>
        <p:spPr>
          <a:xfrm>
            <a:off x="429491" y="1013618"/>
            <a:ext cx="11430000" cy="4525963"/>
          </a:xfrm>
        </p:spPr>
        <p:txBody>
          <a:bodyPr/>
          <a:lstStyle/>
          <a:p>
            <a:r>
              <a:rPr lang="en-US" sz="2400" dirty="0"/>
              <a:t>In Exercise 3 and 4 you will load three different SEGY volumes, visualize them and have a look at the geological features and compute some simple post-stack attributes to reveal geological features even further</a:t>
            </a:r>
          </a:p>
          <a:p>
            <a:endParaRPr lang="en-US" sz="2400" dirty="0"/>
          </a:p>
          <a:p>
            <a:r>
              <a:rPr lang="en-US" sz="2400" dirty="0"/>
              <a:t>In the assessment you can expect to load a fourth SEGY file and conduct similar analysis, so make sure you are happy with all steps of Ex 3 and 4 (the extension</a:t>
            </a:r>
          </a:p>
          <a:p>
            <a:pPr marL="0" indent="0">
              <a:buNone/>
            </a:pPr>
            <a:r>
              <a:rPr lang="en-US" sz="2400" dirty="0"/>
              <a:t>    parts of the exercise will NOT be assessed)</a:t>
            </a:r>
          </a:p>
          <a:p>
            <a:pPr marL="0" indent="0">
              <a:buNone/>
            </a:pPr>
            <a:endParaRPr lang="en-US" sz="2400" dirty="0"/>
          </a:p>
          <a:p>
            <a:r>
              <a:rPr lang="en-US" sz="2400" dirty="0"/>
              <a:t>In the assessment you will also be asked some questions to test your understanding of seismic reflection principles (e.g. ‘Describe the important elements of a seismic survey’, ‘Discuss the importance of post-stack seismic attributes’)</a:t>
            </a:r>
          </a:p>
          <a:p>
            <a:endParaRPr lang="en-US" dirty="0"/>
          </a:p>
        </p:txBody>
      </p:sp>
    </p:spTree>
    <p:extLst>
      <p:ext uri="{BB962C8B-B14F-4D97-AF65-F5344CB8AC3E}">
        <p14:creationId xmlns:p14="http://schemas.microsoft.com/office/powerpoint/2010/main" val="418762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8D07-2AFF-A144-8CEB-1ECF35C576FC}"/>
              </a:ext>
            </a:extLst>
          </p:cNvPr>
          <p:cNvSpPr>
            <a:spLocks noGrp="1"/>
          </p:cNvSpPr>
          <p:nvPr>
            <p:ph type="title"/>
          </p:nvPr>
        </p:nvSpPr>
        <p:spPr/>
        <p:txBody>
          <a:bodyPr/>
          <a:lstStyle/>
          <a:p>
            <a:r>
              <a:rPr lang="en-US" dirty="0"/>
              <a:t>Data volume 1</a:t>
            </a:r>
          </a:p>
        </p:txBody>
      </p:sp>
      <p:sp>
        <p:nvSpPr>
          <p:cNvPr id="3" name="Content Placeholder 2">
            <a:extLst>
              <a:ext uri="{FF2B5EF4-FFF2-40B4-BE49-F238E27FC236}">
                <a16:creationId xmlns:a16="http://schemas.microsoft.com/office/drawing/2014/main" id="{0773F9C0-E1D2-304E-B158-B47DF293DDF2}"/>
              </a:ext>
            </a:extLst>
          </p:cNvPr>
          <p:cNvSpPr>
            <a:spLocks noGrp="1"/>
          </p:cNvSpPr>
          <p:nvPr>
            <p:ph idx="1"/>
          </p:nvPr>
        </p:nvSpPr>
        <p:spPr>
          <a:xfrm>
            <a:off x="471055" y="1013618"/>
            <a:ext cx="7550727" cy="5290200"/>
          </a:xfrm>
        </p:spPr>
        <p:txBody>
          <a:bodyPr/>
          <a:lstStyle/>
          <a:p>
            <a:r>
              <a:rPr lang="en-US" dirty="0">
                <a:hlinkClick r:id="rId2"/>
              </a:rPr>
              <a:t>TNW </a:t>
            </a:r>
            <a:r>
              <a:rPr lang="en-US" dirty="0"/>
              <a:t>3D Ultra-high resolution seismic (UHRS) (TNW_small2.segy)</a:t>
            </a:r>
          </a:p>
          <a:p>
            <a:r>
              <a:rPr lang="en-GB" sz="2400" b="1" dirty="0" err="1"/>
              <a:t>Sparker</a:t>
            </a:r>
            <a:r>
              <a:rPr lang="en-GB" sz="2400" dirty="0"/>
              <a:t> source </a:t>
            </a:r>
            <a:r>
              <a:rPr lang="en-GB" sz="2400" b="1" dirty="0"/>
              <a:t>depth</a:t>
            </a:r>
            <a:r>
              <a:rPr lang="en-GB" sz="2400" dirty="0"/>
              <a:t> migrated dataset collected to develop a ground model for an offshore wind development at Ten </a:t>
            </a:r>
            <a:r>
              <a:rPr lang="en-GB" sz="2400" dirty="0" err="1"/>
              <a:t>noorden</a:t>
            </a:r>
            <a:r>
              <a:rPr lang="en-GB" sz="2400" dirty="0"/>
              <a:t> van de </a:t>
            </a:r>
            <a:r>
              <a:rPr lang="en-GB" sz="2400" dirty="0" err="1"/>
              <a:t>Waddeneilanden</a:t>
            </a:r>
            <a:r>
              <a:rPr lang="en-US" sz="2400" dirty="0"/>
              <a:t>, north coast Netherlands</a:t>
            </a:r>
          </a:p>
          <a:p>
            <a:r>
              <a:rPr lang="en-GB" sz="2400" dirty="0"/>
              <a:t>Netherlands Enterprise Agency (RVO) have released the data and </a:t>
            </a:r>
            <a:r>
              <a:rPr lang="en-GB" sz="2400" dirty="0">
                <a:hlinkClick r:id="rId2"/>
              </a:rPr>
              <a:t>geophysical reports</a:t>
            </a:r>
            <a:endParaRPr lang="en-GB" sz="2400" dirty="0"/>
          </a:p>
          <a:p>
            <a:r>
              <a:rPr lang="en-GB" sz="2400" dirty="0">
                <a:hlinkClick r:id="rId3"/>
              </a:rPr>
              <a:t>SAND Geophysics </a:t>
            </a:r>
            <a:r>
              <a:rPr lang="en-GB" sz="2400" dirty="0"/>
              <a:t>now developing a ground model from the data</a:t>
            </a:r>
          </a:p>
          <a:p>
            <a:r>
              <a:rPr lang="en-GB" sz="2400" dirty="0"/>
              <a:t>We will look at just a subset of the data containing modern channels and evidence of past glaciations</a:t>
            </a:r>
          </a:p>
          <a:p>
            <a:endParaRPr lang="en-US" dirty="0"/>
          </a:p>
        </p:txBody>
      </p:sp>
      <p:pic>
        <p:nvPicPr>
          <p:cNvPr id="6" name="Picture 5" descr="A picture containing text, nature&#10;&#10;Description automatically generated">
            <a:extLst>
              <a:ext uri="{FF2B5EF4-FFF2-40B4-BE49-F238E27FC236}">
                <a16:creationId xmlns:a16="http://schemas.microsoft.com/office/drawing/2014/main" id="{50A3368A-86EA-7149-AA0B-56208D37A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6660" y="1061531"/>
            <a:ext cx="3289300" cy="2933700"/>
          </a:xfrm>
          <a:prstGeom prst="rect">
            <a:avLst/>
          </a:prstGeom>
        </p:spPr>
      </p:pic>
      <p:sp>
        <p:nvSpPr>
          <p:cNvPr id="7" name="TextBox 6">
            <a:extLst>
              <a:ext uri="{FF2B5EF4-FFF2-40B4-BE49-F238E27FC236}">
                <a16:creationId xmlns:a16="http://schemas.microsoft.com/office/drawing/2014/main" id="{FCBF93FB-387D-7940-AF12-0B394DEA3CC2}"/>
              </a:ext>
            </a:extLst>
          </p:cNvPr>
          <p:cNvSpPr txBox="1"/>
          <p:nvPr/>
        </p:nvSpPr>
        <p:spPr>
          <a:xfrm>
            <a:off x="4227540" y="6358925"/>
            <a:ext cx="3736920" cy="369332"/>
          </a:xfrm>
          <a:prstGeom prst="rect">
            <a:avLst/>
          </a:prstGeom>
          <a:noFill/>
        </p:spPr>
        <p:txBody>
          <a:bodyPr wrap="none" rtlCol="0">
            <a:spAutoFit/>
          </a:bodyPr>
          <a:lstStyle/>
          <a:p>
            <a:r>
              <a:rPr lang="en-US" dirty="0">
                <a:hlinkClick r:id="rId2"/>
              </a:rPr>
              <a:t>TNW 3D UHRS geophysical report</a:t>
            </a:r>
            <a:endParaRPr lang="en-US" dirty="0"/>
          </a:p>
        </p:txBody>
      </p:sp>
      <p:pic>
        <p:nvPicPr>
          <p:cNvPr id="9" name="Picture 8" descr="A body of water with a city in the distance&#10;&#10;Description automatically generated with medium confidence">
            <a:extLst>
              <a:ext uri="{FF2B5EF4-FFF2-40B4-BE49-F238E27FC236}">
                <a16:creationId xmlns:a16="http://schemas.microsoft.com/office/drawing/2014/main" id="{90DD1C0D-D16B-8744-AFCA-6E411B7AC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5784" y="4165580"/>
            <a:ext cx="3260176" cy="2378011"/>
          </a:xfrm>
          <a:prstGeom prst="rect">
            <a:avLst/>
          </a:prstGeom>
        </p:spPr>
      </p:pic>
    </p:spTree>
    <p:extLst>
      <p:ext uri="{BB962C8B-B14F-4D97-AF65-F5344CB8AC3E}">
        <p14:creationId xmlns:p14="http://schemas.microsoft.com/office/powerpoint/2010/main" val="39790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463C-A879-C646-AFFF-A72D6132D38B}"/>
              </a:ext>
            </a:extLst>
          </p:cNvPr>
          <p:cNvSpPr>
            <a:spLocks noGrp="1"/>
          </p:cNvSpPr>
          <p:nvPr>
            <p:ph type="title"/>
          </p:nvPr>
        </p:nvSpPr>
        <p:spPr/>
        <p:txBody>
          <a:bodyPr/>
          <a:lstStyle/>
          <a:p>
            <a:r>
              <a:rPr lang="en-US" dirty="0"/>
              <a:t>Data volume 2</a:t>
            </a:r>
          </a:p>
        </p:txBody>
      </p:sp>
      <p:sp>
        <p:nvSpPr>
          <p:cNvPr id="3" name="Content Placeholder 2">
            <a:extLst>
              <a:ext uri="{FF2B5EF4-FFF2-40B4-BE49-F238E27FC236}">
                <a16:creationId xmlns:a16="http://schemas.microsoft.com/office/drawing/2014/main" id="{E73EB2A4-EF75-1C4A-863B-931D2D53F9EF}"/>
              </a:ext>
            </a:extLst>
          </p:cNvPr>
          <p:cNvSpPr>
            <a:spLocks noGrp="1"/>
          </p:cNvSpPr>
          <p:nvPr>
            <p:ph idx="1"/>
          </p:nvPr>
        </p:nvSpPr>
        <p:spPr>
          <a:xfrm>
            <a:off x="415636" y="838201"/>
            <a:ext cx="11416145" cy="4525963"/>
          </a:xfrm>
        </p:spPr>
        <p:txBody>
          <a:bodyPr/>
          <a:lstStyle/>
          <a:p>
            <a:r>
              <a:rPr lang="en-US" dirty="0">
                <a:hlinkClick r:id="rId2"/>
              </a:rPr>
              <a:t>Volve dataset </a:t>
            </a:r>
            <a:r>
              <a:rPr lang="en-US" dirty="0"/>
              <a:t> (ST0202.segy)</a:t>
            </a:r>
          </a:p>
          <a:p>
            <a:r>
              <a:rPr lang="en-US" sz="2400" b="1" dirty="0" err="1"/>
              <a:t>Airgun</a:t>
            </a:r>
            <a:r>
              <a:rPr lang="en-US" sz="2400" dirty="0"/>
              <a:t> array source </a:t>
            </a:r>
            <a:r>
              <a:rPr lang="en-US" sz="2400" b="1" dirty="0"/>
              <a:t>time</a:t>
            </a:r>
            <a:r>
              <a:rPr lang="en-US" sz="2400" dirty="0"/>
              <a:t> migrated dataset 200 km west of Stavanger, Norway</a:t>
            </a:r>
          </a:p>
          <a:p>
            <a:r>
              <a:rPr lang="en-US" sz="2400" dirty="0"/>
              <a:t>Equinor have released the full-dataset (</a:t>
            </a:r>
            <a:r>
              <a:rPr lang="en-US" sz="2400" dirty="0">
                <a:hlinkClick r:id="rId2"/>
              </a:rPr>
              <a:t>40,000 files</a:t>
            </a:r>
            <a:r>
              <a:rPr lang="en-US" sz="2400" dirty="0"/>
              <a:t>) for the 2016 decommissioned Volve oil field. Dataset includes seismic, wells, interpreted horizons and faults </a:t>
            </a:r>
            <a:r>
              <a:rPr lang="en-US" sz="2400" dirty="0" err="1"/>
              <a:t>etc</a:t>
            </a:r>
            <a:r>
              <a:rPr lang="en-US" sz="2400" dirty="0"/>
              <a:t> and is a great dataset for data scientists to explore</a:t>
            </a:r>
          </a:p>
          <a:p>
            <a:r>
              <a:rPr lang="en-US" sz="2400" dirty="0"/>
              <a:t>Old oil fields like this are now being re-considered as sites of CO</a:t>
            </a:r>
            <a:r>
              <a:rPr lang="en-US" sz="2400" baseline="-25000" dirty="0"/>
              <a:t>2</a:t>
            </a:r>
            <a:r>
              <a:rPr lang="en-US" sz="2400" dirty="0"/>
              <a:t> storage- see for example the CO2 storage </a:t>
            </a:r>
            <a:r>
              <a:rPr lang="en-US" sz="2400" dirty="0">
                <a:hlinkClick r:id="rId3"/>
              </a:rPr>
              <a:t>atlas</a:t>
            </a:r>
            <a:r>
              <a:rPr lang="en-US" sz="2400" dirty="0"/>
              <a:t> from the Barents Sea</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45CBE2E-6CD3-B048-A89F-1B8737411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389" y="3997043"/>
            <a:ext cx="5439741" cy="2626966"/>
          </a:xfrm>
          <a:prstGeom prst="rect">
            <a:avLst/>
          </a:prstGeom>
        </p:spPr>
      </p:pic>
      <p:sp>
        <p:nvSpPr>
          <p:cNvPr id="4" name="TextBox 3">
            <a:extLst>
              <a:ext uri="{FF2B5EF4-FFF2-40B4-BE49-F238E27FC236}">
                <a16:creationId xmlns:a16="http://schemas.microsoft.com/office/drawing/2014/main" id="{9219BCC4-29BD-4643-ADF6-31ACDBB14BA1}"/>
              </a:ext>
            </a:extLst>
          </p:cNvPr>
          <p:cNvSpPr txBox="1"/>
          <p:nvPr/>
        </p:nvSpPr>
        <p:spPr>
          <a:xfrm>
            <a:off x="6982691" y="4265473"/>
            <a:ext cx="4849090" cy="1754326"/>
          </a:xfrm>
          <a:prstGeom prst="rect">
            <a:avLst/>
          </a:prstGeom>
          <a:solidFill>
            <a:schemeClr val="accent1"/>
          </a:solidFill>
        </p:spPr>
        <p:txBody>
          <a:bodyPr wrap="square" rtlCol="0">
            <a:spAutoFit/>
          </a:bodyPr>
          <a:lstStyle/>
          <a:p>
            <a:r>
              <a:rPr lang="en-US" dirty="0"/>
              <a:t>This dataset is not a perfect rectangle… therefore when you load it you need to add some padding to make it a complete</a:t>
            </a:r>
          </a:p>
          <a:p>
            <a:r>
              <a:rPr lang="en-US" dirty="0"/>
              <a:t>rectangle. It is useful to know how to do this when you download your own data sets but IT WON’T  BE ASSESSED on Friday</a:t>
            </a:r>
          </a:p>
        </p:txBody>
      </p:sp>
    </p:spTree>
    <p:extLst>
      <p:ext uri="{BB962C8B-B14F-4D97-AF65-F5344CB8AC3E}">
        <p14:creationId xmlns:p14="http://schemas.microsoft.com/office/powerpoint/2010/main" val="4205266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D987-89F4-1D41-A25B-F5C812D54907}"/>
              </a:ext>
            </a:extLst>
          </p:cNvPr>
          <p:cNvSpPr>
            <a:spLocks noGrp="1"/>
          </p:cNvSpPr>
          <p:nvPr>
            <p:ph type="title"/>
          </p:nvPr>
        </p:nvSpPr>
        <p:spPr/>
        <p:txBody>
          <a:bodyPr/>
          <a:lstStyle/>
          <a:p>
            <a:r>
              <a:rPr lang="en-US" dirty="0"/>
              <a:t>Data volume 3 (extension- if you have time)</a:t>
            </a:r>
          </a:p>
        </p:txBody>
      </p:sp>
      <p:sp>
        <p:nvSpPr>
          <p:cNvPr id="3" name="Content Placeholder 2">
            <a:extLst>
              <a:ext uri="{FF2B5EF4-FFF2-40B4-BE49-F238E27FC236}">
                <a16:creationId xmlns:a16="http://schemas.microsoft.com/office/drawing/2014/main" id="{7FF078EC-70C9-FD4C-8EEF-050C314566D1}"/>
              </a:ext>
            </a:extLst>
          </p:cNvPr>
          <p:cNvSpPr>
            <a:spLocks noGrp="1"/>
          </p:cNvSpPr>
          <p:nvPr>
            <p:ph idx="1"/>
          </p:nvPr>
        </p:nvSpPr>
        <p:spPr>
          <a:xfrm>
            <a:off x="360218" y="990601"/>
            <a:ext cx="6899563" cy="4525963"/>
          </a:xfrm>
        </p:spPr>
        <p:txBody>
          <a:bodyPr/>
          <a:lstStyle/>
          <a:p>
            <a:r>
              <a:rPr lang="en-US" dirty="0"/>
              <a:t>Thebe 3D seismic (</a:t>
            </a:r>
            <a:r>
              <a:rPr lang="en-US" dirty="0" err="1"/>
              <a:t>Thebe_rift_faults.segy</a:t>
            </a:r>
            <a:r>
              <a:rPr lang="en-US" dirty="0"/>
              <a:t>)</a:t>
            </a:r>
            <a:endParaRPr lang="en-US" sz="2400" dirty="0"/>
          </a:p>
          <a:p>
            <a:r>
              <a:rPr lang="en-US" sz="2400" b="1" dirty="0" err="1"/>
              <a:t>Airgun</a:t>
            </a:r>
            <a:r>
              <a:rPr lang="en-US" sz="2400" dirty="0"/>
              <a:t> array source </a:t>
            </a:r>
            <a:r>
              <a:rPr lang="en-US" sz="2400" b="1" dirty="0"/>
              <a:t>time</a:t>
            </a:r>
            <a:r>
              <a:rPr lang="en-US" sz="2400" dirty="0"/>
              <a:t> migrated dataset</a:t>
            </a:r>
          </a:p>
          <a:p>
            <a:r>
              <a:rPr lang="en-US" sz="2400" dirty="0"/>
              <a:t>Gas field located in </a:t>
            </a:r>
            <a:r>
              <a:rPr lang="en-US" sz="2400" dirty="0" err="1"/>
              <a:t>Exmouth</a:t>
            </a:r>
            <a:r>
              <a:rPr lang="en-US" sz="2400" dirty="0"/>
              <a:t> Plateau of NW Shelf Australia. Data open source from Geoscience Australia</a:t>
            </a:r>
          </a:p>
          <a:p>
            <a:r>
              <a:rPr lang="en-US" sz="2400" dirty="0"/>
              <a:t>Spectacular crustal-scale imaging of fault systems makes this an important </a:t>
            </a:r>
            <a:r>
              <a:rPr lang="en-US" sz="2400" dirty="0" err="1"/>
              <a:t>datset</a:t>
            </a:r>
            <a:r>
              <a:rPr lang="en-US" sz="2400" dirty="0"/>
              <a:t> for research into faults and earthquakes hazards </a:t>
            </a:r>
            <a:r>
              <a:rPr lang="en-US" sz="2400" dirty="0" err="1"/>
              <a:t>eg.</a:t>
            </a:r>
            <a:r>
              <a:rPr lang="en-US" sz="2400" dirty="0"/>
              <a:t> </a:t>
            </a:r>
            <a:r>
              <a:rPr lang="en-US" sz="2400" dirty="0">
                <a:hlinkClick r:id="rId2"/>
              </a:rPr>
              <a:t>Pan, Bell et al. 2021</a:t>
            </a:r>
            <a:endParaRPr lang="en-US" sz="2400" dirty="0"/>
          </a:p>
          <a:p>
            <a:r>
              <a:rPr lang="en-US" sz="2400" dirty="0"/>
              <a:t>The dataset shows older Jurassic rifts and younger ’polygonal’ faults. We are going to look at the Jurassic faults</a:t>
            </a:r>
          </a:p>
        </p:txBody>
      </p:sp>
      <p:pic>
        <p:nvPicPr>
          <p:cNvPr id="5" name="Picture 4" descr="Map&#10;&#10;Description automatically generated">
            <a:extLst>
              <a:ext uri="{FF2B5EF4-FFF2-40B4-BE49-F238E27FC236}">
                <a16:creationId xmlns:a16="http://schemas.microsoft.com/office/drawing/2014/main" id="{7D13DB6A-F0B2-334C-880B-128972FFD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364" y="990601"/>
            <a:ext cx="3357418" cy="3150808"/>
          </a:xfrm>
          <a:prstGeom prst="rect">
            <a:avLst/>
          </a:prstGeom>
        </p:spPr>
      </p:pic>
      <p:pic>
        <p:nvPicPr>
          <p:cNvPr id="7" name="Picture 6" descr="A close-up of a graph&#10;&#10;Description automatically generated with low confidence">
            <a:extLst>
              <a:ext uri="{FF2B5EF4-FFF2-40B4-BE49-F238E27FC236}">
                <a16:creationId xmlns:a16="http://schemas.microsoft.com/office/drawing/2014/main" id="{8EF6E474-7FDA-AC48-A6BE-28E4D779C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5146" y="3429000"/>
            <a:ext cx="3890828" cy="3150808"/>
          </a:xfrm>
          <a:prstGeom prst="rect">
            <a:avLst/>
          </a:prstGeom>
        </p:spPr>
      </p:pic>
    </p:spTree>
    <p:extLst>
      <p:ext uri="{BB962C8B-B14F-4D97-AF65-F5344CB8AC3E}">
        <p14:creationId xmlns:p14="http://schemas.microsoft.com/office/powerpoint/2010/main" val="2932275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EE9D-A3FC-C549-A9C5-36AC7A381D67}"/>
              </a:ext>
            </a:extLst>
          </p:cNvPr>
          <p:cNvSpPr>
            <a:spLocks noGrp="1"/>
          </p:cNvSpPr>
          <p:nvPr>
            <p:ph type="title"/>
          </p:nvPr>
        </p:nvSpPr>
        <p:spPr/>
        <p:txBody>
          <a:bodyPr/>
          <a:lstStyle/>
          <a:p>
            <a:r>
              <a:rPr lang="en-US" dirty="0"/>
              <a:t>Conventional vs ‘cognitive’ interpretation</a:t>
            </a:r>
          </a:p>
        </p:txBody>
      </p:sp>
      <p:pic>
        <p:nvPicPr>
          <p:cNvPr id="4" name="Picture 11" descr="4cubes_env_dipenv_rgb_diprgb">
            <a:extLst>
              <a:ext uri="{FF2B5EF4-FFF2-40B4-BE49-F238E27FC236}">
                <a16:creationId xmlns:a16="http://schemas.microsoft.com/office/drawing/2014/main" id="{249D7E3E-419D-854C-8BE3-3D1880D4B3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104" y="1511955"/>
            <a:ext cx="4741748" cy="3599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C70FB9C4-ED95-814E-A508-7E4B8BAD1903}"/>
              </a:ext>
            </a:extLst>
          </p:cNvPr>
          <p:cNvPicPr>
            <a:picLocks noChangeAspect="1" noChangeArrowheads="1"/>
          </p:cNvPicPr>
          <p:nvPr/>
        </p:nvPicPr>
        <p:blipFill>
          <a:blip r:embed="rId3" cstate="print"/>
          <a:srcRect/>
          <a:stretch>
            <a:fillRect/>
          </a:stretch>
        </p:blipFill>
        <p:spPr bwMode="auto">
          <a:xfrm>
            <a:off x="718148" y="1511955"/>
            <a:ext cx="5020115" cy="3834089"/>
          </a:xfrm>
          <a:prstGeom prst="rect">
            <a:avLst/>
          </a:prstGeom>
          <a:noFill/>
          <a:ln w="9525">
            <a:solidFill>
              <a:schemeClr val="bg1"/>
            </a:solidFill>
            <a:miter lim="800000"/>
            <a:headEnd/>
            <a:tailEnd/>
          </a:ln>
        </p:spPr>
      </p:pic>
      <p:sp>
        <p:nvSpPr>
          <p:cNvPr id="6" name="TextBox 5">
            <a:extLst>
              <a:ext uri="{FF2B5EF4-FFF2-40B4-BE49-F238E27FC236}">
                <a16:creationId xmlns:a16="http://schemas.microsoft.com/office/drawing/2014/main" id="{A83FE7D1-07D7-DC46-8268-2E573653EA9A}"/>
              </a:ext>
            </a:extLst>
          </p:cNvPr>
          <p:cNvSpPr txBox="1"/>
          <p:nvPr/>
        </p:nvSpPr>
        <p:spPr>
          <a:xfrm>
            <a:off x="1523999" y="1061592"/>
            <a:ext cx="2941831" cy="369332"/>
          </a:xfrm>
          <a:prstGeom prst="rect">
            <a:avLst/>
          </a:prstGeom>
          <a:noFill/>
        </p:spPr>
        <p:txBody>
          <a:bodyPr wrap="none" rtlCol="0">
            <a:spAutoFit/>
          </a:bodyPr>
          <a:lstStyle/>
          <a:p>
            <a:r>
              <a:rPr lang="en-US" dirty="0"/>
              <a:t>Conventional interpretation</a:t>
            </a:r>
          </a:p>
        </p:txBody>
      </p:sp>
      <p:sp>
        <p:nvSpPr>
          <p:cNvPr id="7" name="TextBox 6">
            <a:extLst>
              <a:ext uri="{FF2B5EF4-FFF2-40B4-BE49-F238E27FC236}">
                <a16:creationId xmlns:a16="http://schemas.microsoft.com/office/drawing/2014/main" id="{E412AD9F-0E85-9D43-831A-D35EAC3CDCA1}"/>
              </a:ext>
            </a:extLst>
          </p:cNvPr>
          <p:cNvSpPr txBox="1"/>
          <p:nvPr/>
        </p:nvSpPr>
        <p:spPr>
          <a:xfrm>
            <a:off x="1218680" y="5427076"/>
            <a:ext cx="4019049" cy="369332"/>
          </a:xfrm>
          <a:prstGeom prst="rect">
            <a:avLst/>
          </a:prstGeom>
          <a:noFill/>
        </p:spPr>
        <p:txBody>
          <a:bodyPr wrap="none" rtlCol="0">
            <a:spAutoFit/>
          </a:bodyPr>
          <a:lstStyle/>
          <a:p>
            <a:r>
              <a:rPr lang="en-US" dirty="0"/>
              <a:t>Mapping to reveal geological features</a:t>
            </a:r>
          </a:p>
        </p:txBody>
      </p:sp>
      <p:sp>
        <p:nvSpPr>
          <p:cNvPr id="8" name="TextBox 7">
            <a:extLst>
              <a:ext uri="{FF2B5EF4-FFF2-40B4-BE49-F238E27FC236}">
                <a16:creationId xmlns:a16="http://schemas.microsoft.com/office/drawing/2014/main" id="{96C9D4B4-37A0-244E-B56D-865CCC9FEDA2}"/>
              </a:ext>
            </a:extLst>
          </p:cNvPr>
          <p:cNvSpPr txBox="1"/>
          <p:nvPr/>
        </p:nvSpPr>
        <p:spPr>
          <a:xfrm>
            <a:off x="7606748" y="1061592"/>
            <a:ext cx="2557110" cy="369332"/>
          </a:xfrm>
          <a:prstGeom prst="rect">
            <a:avLst/>
          </a:prstGeom>
          <a:noFill/>
        </p:spPr>
        <p:txBody>
          <a:bodyPr wrap="none" rtlCol="0">
            <a:spAutoFit/>
          </a:bodyPr>
          <a:lstStyle/>
          <a:p>
            <a:r>
              <a:rPr lang="en-US" dirty="0"/>
              <a:t>Cognitive interpretation</a:t>
            </a:r>
          </a:p>
        </p:txBody>
      </p:sp>
      <p:sp>
        <p:nvSpPr>
          <p:cNvPr id="9" name="TextBox 8">
            <a:extLst>
              <a:ext uri="{FF2B5EF4-FFF2-40B4-BE49-F238E27FC236}">
                <a16:creationId xmlns:a16="http://schemas.microsoft.com/office/drawing/2014/main" id="{08C51CC1-BC5A-874A-B0BB-55C6F6AB8109}"/>
              </a:ext>
            </a:extLst>
          </p:cNvPr>
          <p:cNvSpPr txBox="1"/>
          <p:nvPr/>
        </p:nvSpPr>
        <p:spPr>
          <a:xfrm>
            <a:off x="6732104" y="5427076"/>
            <a:ext cx="5327099" cy="646331"/>
          </a:xfrm>
          <a:prstGeom prst="rect">
            <a:avLst/>
          </a:prstGeom>
          <a:noFill/>
        </p:spPr>
        <p:txBody>
          <a:bodyPr wrap="none" rtlCol="0">
            <a:spAutoFit/>
          </a:bodyPr>
          <a:lstStyle/>
          <a:p>
            <a:r>
              <a:rPr lang="en-US" dirty="0"/>
              <a:t>Computing seismic attributes to reveal geological</a:t>
            </a:r>
          </a:p>
          <a:p>
            <a:r>
              <a:rPr lang="en-US" dirty="0"/>
              <a:t>features before mapping</a:t>
            </a:r>
          </a:p>
        </p:txBody>
      </p:sp>
    </p:spTree>
    <p:extLst>
      <p:ext uri="{BB962C8B-B14F-4D97-AF65-F5344CB8AC3E}">
        <p14:creationId xmlns:p14="http://schemas.microsoft.com/office/powerpoint/2010/main" val="176671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49652" y="89452"/>
            <a:ext cx="6716712" cy="450850"/>
          </a:xfrm>
          <a:prstGeom prst="rect">
            <a:avLst/>
          </a:prstGeom>
        </p:spPr>
        <p:txBody>
          <a:bodyPr/>
          <a:lstStyle/>
          <a:p>
            <a:pPr eaLnBrk="0" hangingPunct="0">
              <a:defRPr/>
            </a:pPr>
            <a:r>
              <a:rPr lang="en-GB" sz="3200" b="1" kern="0" dirty="0">
                <a:solidFill>
                  <a:schemeClr val="bg1"/>
                </a:solidFill>
                <a:latin typeface="+mj-lt"/>
                <a:ea typeface="+mj-ea"/>
                <a:cs typeface="+mj-cs"/>
              </a:rPr>
              <a:t>Definitions</a:t>
            </a:r>
          </a:p>
        </p:txBody>
      </p:sp>
      <p:sp>
        <p:nvSpPr>
          <p:cNvPr id="3" name="Rectangle 3"/>
          <p:cNvSpPr txBox="1">
            <a:spLocks noChangeArrowheads="1"/>
          </p:cNvSpPr>
          <p:nvPr/>
        </p:nvSpPr>
        <p:spPr>
          <a:xfrm>
            <a:off x="1868488" y="930276"/>
            <a:ext cx="8229600" cy="4525963"/>
          </a:xfrm>
          <a:prstGeom prst="rect">
            <a:avLst/>
          </a:prstGeom>
        </p:spPr>
        <p:txBody>
          <a:bodyPr/>
          <a:lstStyle/>
          <a:p>
            <a:pPr marL="342900" indent="-342900" algn="just">
              <a:lnSpc>
                <a:spcPct val="90000"/>
              </a:lnSpc>
              <a:spcBef>
                <a:spcPct val="20000"/>
              </a:spcBef>
              <a:buFontTx/>
              <a:buChar char="•"/>
              <a:defRPr/>
            </a:pPr>
            <a:r>
              <a:rPr lang="en-GB" sz="2800" kern="0" dirty="0">
                <a:solidFill>
                  <a:schemeClr val="tx2"/>
                </a:solidFill>
                <a:latin typeface="+mn-lt"/>
                <a:cs typeface="+mn-cs"/>
              </a:rPr>
              <a:t>What is an attribute?</a:t>
            </a:r>
          </a:p>
          <a:p>
            <a:pPr marL="342900" indent="-342900" algn="just">
              <a:lnSpc>
                <a:spcPct val="90000"/>
              </a:lnSpc>
              <a:spcBef>
                <a:spcPct val="20000"/>
              </a:spcBef>
              <a:defRPr/>
            </a:pPr>
            <a:r>
              <a:rPr lang="en-GB" sz="1600" kern="0" dirty="0">
                <a:solidFill>
                  <a:schemeClr val="tx2"/>
                </a:solidFill>
                <a:latin typeface="+mn-lt"/>
                <a:cs typeface="+mn-cs"/>
              </a:rPr>
              <a:t>	</a:t>
            </a:r>
            <a:r>
              <a:rPr lang="en-GB" i="1" kern="0" dirty="0">
                <a:solidFill>
                  <a:schemeClr val="tx2"/>
                </a:solidFill>
                <a:latin typeface="+mn-lt"/>
                <a:cs typeface="+mn-cs"/>
              </a:rPr>
              <a:t>- “...A quality ascribed to any person or thing” (Oxford Dictionary)</a:t>
            </a:r>
          </a:p>
          <a:p>
            <a:pPr marL="342900" indent="-342900" algn="just">
              <a:lnSpc>
                <a:spcPct val="90000"/>
              </a:lnSpc>
              <a:spcBef>
                <a:spcPct val="20000"/>
              </a:spcBef>
              <a:buFontTx/>
              <a:buChar char="•"/>
              <a:defRPr/>
            </a:pPr>
            <a:endParaRPr lang="en-GB" sz="2800" kern="0" dirty="0">
              <a:solidFill>
                <a:schemeClr val="tx2"/>
              </a:solidFill>
              <a:latin typeface="+mn-lt"/>
              <a:cs typeface="+mn-cs"/>
            </a:endParaRPr>
          </a:p>
          <a:p>
            <a:pPr marL="342900" indent="-342900" algn="just">
              <a:lnSpc>
                <a:spcPct val="90000"/>
              </a:lnSpc>
              <a:spcBef>
                <a:spcPct val="20000"/>
              </a:spcBef>
              <a:buFontTx/>
              <a:buChar char="•"/>
              <a:defRPr/>
            </a:pPr>
            <a:r>
              <a:rPr lang="en-GB" sz="2800" kern="0" dirty="0">
                <a:solidFill>
                  <a:schemeClr val="tx2"/>
                </a:solidFill>
                <a:latin typeface="+mn-lt"/>
                <a:cs typeface="+mn-cs"/>
              </a:rPr>
              <a:t>What is a seismic attribute?</a:t>
            </a:r>
          </a:p>
          <a:p>
            <a:pPr marL="342900" indent="-342900" algn="just">
              <a:lnSpc>
                <a:spcPct val="90000"/>
              </a:lnSpc>
              <a:spcBef>
                <a:spcPct val="20000"/>
              </a:spcBef>
              <a:buFontTx/>
              <a:buChar char="•"/>
              <a:defRPr/>
            </a:pPr>
            <a:endParaRPr lang="en-GB" sz="2000" kern="0" dirty="0">
              <a:solidFill>
                <a:schemeClr val="tx2"/>
              </a:solidFill>
              <a:latin typeface="+mn-lt"/>
              <a:cs typeface="+mn-cs"/>
            </a:endParaRPr>
          </a:p>
          <a:p>
            <a:pPr marL="742950" lvl="1" indent="-285750" algn="just">
              <a:lnSpc>
                <a:spcPct val="90000"/>
              </a:lnSpc>
              <a:spcBef>
                <a:spcPct val="20000"/>
              </a:spcBef>
              <a:buFontTx/>
              <a:buChar char="–"/>
              <a:defRPr/>
            </a:pPr>
            <a:r>
              <a:rPr lang="en-GB" sz="2000" i="1" kern="0" dirty="0">
                <a:solidFill>
                  <a:schemeClr val="tx2"/>
                </a:solidFill>
                <a:latin typeface="+mn-lt"/>
                <a:cs typeface="+mn-cs"/>
              </a:rPr>
              <a:t>“...a quantitative derivative of a basic seismic measurement that may be extracted along a seismic trace, extracted along a horizon, or summed over a time window” (see Brown 2003; Hart &amp; Chen, 2004)</a:t>
            </a:r>
          </a:p>
          <a:p>
            <a:pPr marL="742950" lvl="1" indent="-285750" algn="just">
              <a:lnSpc>
                <a:spcPct val="90000"/>
              </a:lnSpc>
              <a:spcBef>
                <a:spcPct val="20000"/>
              </a:spcBef>
              <a:buFontTx/>
              <a:buChar char="–"/>
              <a:defRPr/>
            </a:pPr>
            <a:endParaRPr lang="en-GB" i="1" kern="0" dirty="0">
              <a:solidFill>
                <a:schemeClr val="tx2"/>
              </a:solidFill>
              <a:latin typeface="+mn-lt"/>
              <a:cs typeface="+mn-cs"/>
            </a:endParaRPr>
          </a:p>
          <a:p>
            <a:pPr marL="342900" indent="-342900" algn="just">
              <a:lnSpc>
                <a:spcPct val="90000"/>
              </a:lnSpc>
              <a:spcBef>
                <a:spcPct val="20000"/>
              </a:spcBef>
              <a:buFontTx/>
              <a:buChar char="•"/>
              <a:defRPr/>
            </a:pPr>
            <a:r>
              <a:rPr lang="en-GB" kern="0" dirty="0">
                <a:solidFill>
                  <a:schemeClr val="tx2"/>
                </a:solidFill>
                <a:latin typeface="+mn-lt"/>
                <a:cs typeface="+mn-cs"/>
              </a:rPr>
              <a:t>In this lecture we focus on attributes derived from </a:t>
            </a:r>
            <a:r>
              <a:rPr lang="en-GB" kern="0" dirty="0">
                <a:solidFill>
                  <a:srgbClr val="C00000"/>
                </a:solidFill>
                <a:latin typeface="+mn-lt"/>
                <a:cs typeface="+mn-cs"/>
              </a:rPr>
              <a:t>stacked data</a:t>
            </a:r>
            <a:endParaRPr lang="en-GB" kern="0" dirty="0">
              <a:solidFill>
                <a:schemeClr val="tx2"/>
              </a:solidFill>
              <a:latin typeface="+mn-lt"/>
              <a:cs typeface="+mn-cs"/>
            </a:endParaRPr>
          </a:p>
          <a:p>
            <a:pPr algn="just">
              <a:lnSpc>
                <a:spcPct val="90000"/>
              </a:lnSpc>
              <a:spcBef>
                <a:spcPct val="20000"/>
              </a:spcBef>
              <a:defRPr/>
            </a:pPr>
            <a:endParaRPr lang="en-GB" kern="0" dirty="0">
              <a:solidFill>
                <a:schemeClr val="tx2"/>
              </a:solidFill>
              <a:latin typeface="+mn-lt"/>
              <a:cs typeface="+mn-cs"/>
            </a:endParaRPr>
          </a:p>
          <a:p>
            <a:pPr marL="342900" indent="-342900" algn="just">
              <a:lnSpc>
                <a:spcPct val="90000"/>
              </a:lnSpc>
              <a:spcBef>
                <a:spcPct val="20000"/>
              </a:spcBef>
              <a:buFontTx/>
              <a:buChar char="•"/>
              <a:defRPr/>
            </a:pPr>
            <a:r>
              <a:rPr lang="en-GB" kern="0" dirty="0">
                <a:solidFill>
                  <a:schemeClr val="tx2"/>
                </a:solidFill>
                <a:latin typeface="+mn-lt"/>
                <a:cs typeface="+mn-cs"/>
              </a:rPr>
              <a:t>What types of seismic attributes are available?</a:t>
            </a:r>
          </a:p>
          <a:p>
            <a:pPr marL="342900" indent="-342900" algn="just">
              <a:lnSpc>
                <a:spcPct val="90000"/>
              </a:lnSpc>
              <a:spcBef>
                <a:spcPct val="20000"/>
              </a:spcBef>
              <a:buFontTx/>
              <a:buChar char="•"/>
              <a:defRPr/>
            </a:pPr>
            <a:endParaRPr lang="en-GB" kern="0" dirty="0">
              <a:solidFill>
                <a:schemeClr val="tx2"/>
              </a:solidFill>
              <a:latin typeface="+mn-lt"/>
              <a:cs typeface="+mn-cs"/>
            </a:endParaRPr>
          </a:p>
          <a:p>
            <a:pPr marL="742950" lvl="1" indent="-285750" algn="just">
              <a:lnSpc>
                <a:spcPct val="90000"/>
              </a:lnSpc>
              <a:spcBef>
                <a:spcPct val="20000"/>
              </a:spcBef>
              <a:buFontTx/>
              <a:buChar char="–"/>
              <a:defRPr/>
            </a:pPr>
            <a:r>
              <a:rPr lang="en-GB" kern="0" dirty="0">
                <a:solidFill>
                  <a:schemeClr val="tx2"/>
                </a:solidFill>
                <a:latin typeface="+mn-lt"/>
                <a:cs typeface="+mn-cs"/>
              </a:rPr>
              <a:t>Grid-based attribute analysis</a:t>
            </a:r>
          </a:p>
          <a:p>
            <a:pPr marL="742950" lvl="1" indent="-285750" algn="just">
              <a:lnSpc>
                <a:spcPct val="90000"/>
              </a:lnSpc>
              <a:spcBef>
                <a:spcPct val="20000"/>
              </a:spcBef>
              <a:buFontTx/>
              <a:buChar char="–"/>
              <a:defRPr/>
            </a:pPr>
            <a:r>
              <a:rPr lang="en-GB" kern="0" dirty="0">
                <a:solidFill>
                  <a:schemeClr val="tx2"/>
                </a:solidFill>
                <a:latin typeface="+mn-lt"/>
                <a:cs typeface="+mn-cs"/>
              </a:rPr>
              <a:t>Volume-based attribute analysis</a:t>
            </a:r>
          </a:p>
        </p:txBody>
      </p:sp>
    </p:spTree>
    <p:extLst>
      <p:ext uri="{BB962C8B-B14F-4D97-AF65-F5344CB8AC3E}">
        <p14:creationId xmlns:p14="http://schemas.microsoft.com/office/powerpoint/2010/main" val="198060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438400" y="1447801"/>
            <a:ext cx="7315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altLang="en-US" sz="2800" b="1" dirty="0">
                <a:latin typeface="+mn-lt"/>
              </a:rPr>
              <a:t>Grid-based seismic attributes</a:t>
            </a:r>
            <a:endParaRPr lang="en-GB" altLang="en-US" sz="2800" dirty="0">
              <a:latin typeface="+mn-lt"/>
            </a:endParaRPr>
          </a:p>
        </p:txBody>
      </p:sp>
      <p:pic>
        <p:nvPicPr>
          <p:cNvPr id="3481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133601"/>
            <a:ext cx="6324600" cy="3357563"/>
          </a:xfrm>
          <a:prstGeom prst="rect">
            <a:avLst/>
          </a:prstGeom>
          <a:noFill/>
          <a:ln w="19050">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4120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1"/>
          <p:cNvSpPr txBox="1">
            <a:spLocks noChangeArrowheads="1"/>
          </p:cNvSpPr>
          <p:nvPr/>
        </p:nvSpPr>
        <p:spPr bwMode="auto">
          <a:xfrm>
            <a:off x="267309" y="63145"/>
            <a:ext cx="423122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b="1" dirty="0">
                <a:solidFill>
                  <a:schemeClr val="bg1"/>
                </a:solidFill>
                <a:latin typeface="+mn-lt"/>
              </a:rPr>
              <a:t>Time-structure maps</a:t>
            </a:r>
          </a:p>
        </p:txBody>
      </p:sp>
      <p:pic>
        <p:nvPicPr>
          <p:cNvPr id="35843" name="Picture 2" descr="http://clasticdetritus.files.wordpress.com/2008/09/sfs3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4700" y="1677989"/>
            <a:ext cx="5486400" cy="370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4" name="TextBox 3"/>
          <p:cNvSpPr txBox="1">
            <a:spLocks noChangeArrowheads="1"/>
          </p:cNvSpPr>
          <p:nvPr/>
        </p:nvSpPr>
        <p:spPr bwMode="auto">
          <a:xfrm>
            <a:off x="1849438" y="839789"/>
            <a:ext cx="701025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dirty="0">
                <a:latin typeface="Cambria" panose="02040503050406030204" pitchFamily="18" charset="0"/>
              </a:rPr>
              <a:t> </a:t>
            </a:r>
            <a:r>
              <a:rPr lang="en-GB" altLang="en-US" dirty="0">
                <a:latin typeface="+mn-lt"/>
              </a:rPr>
              <a:t>TWTT to a particular interpreted horizon</a:t>
            </a:r>
          </a:p>
          <a:p>
            <a:pPr eaLnBrk="1" hangingPunct="1">
              <a:buFont typeface="Arial" panose="020B0604020202020204" pitchFamily="34" charset="0"/>
              <a:buChar char="•"/>
            </a:pPr>
            <a:r>
              <a:rPr lang="en-GB" altLang="en-US" dirty="0">
                <a:latin typeface="+mn-lt"/>
              </a:rPr>
              <a:t> we can illuminate (hill shade) these diagrams to highlight features</a:t>
            </a:r>
          </a:p>
        </p:txBody>
      </p:sp>
      <p:sp>
        <p:nvSpPr>
          <p:cNvPr id="5" name="TextBox 4"/>
          <p:cNvSpPr txBox="1">
            <a:spLocks noChangeArrowheads="1"/>
          </p:cNvSpPr>
          <p:nvPr/>
        </p:nvSpPr>
        <p:spPr bwMode="auto">
          <a:xfrm>
            <a:off x="687982" y="5462588"/>
            <a:ext cx="110849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dirty="0">
                <a:latin typeface="+mn-lt"/>
              </a:rPr>
              <a:t> Grid-based seismic attributes can be used to examine the morphology these surfaces in more detail</a:t>
            </a:r>
          </a:p>
        </p:txBody>
      </p:sp>
      <p:sp>
        <p:nvSpPr>
          <p:cNvPr id="6" name="TextBox 5"/>
          <p:cNvSpPr txBox="1">
            <a:spLocks noChangeArrowheads="1"/>
          </p:cNvSpPr>
          <p:nvPr/>
        </p:nvSpPr>
        <p:spPr bwMode="auto">
          <a:xfrm>
            <a:off x="687982" y="5994399"/>
            <a:ext cx="1070357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dirty="0">
                <a:latin typeface="+mn-lt"/>
              </a:rPr>
              <a:t> Geomorphologists use the same techniques with mapped surfaces on land (Digital Elevation models- </a:t>
            </a:r>
          </a:p>
          <a:p>
            <a:pPr eaLnBrk="1" hangingPunct="1"/>
            <a:r>
              <a:rPr lang="en-GB" altLang="en-US" dirty="0">
                <a:latin typeface="+mn-lt"/>
              </a:rPr>
              <a:t>DEMs – you will have worked with these with Alex </a:t>
            </a:r>
            <a:r>
              <a:rPr lang="en-GB" altLang="en-US" dirty="0" err="1">
                <a:latin typeface="+mn-lt"/>
              </a:rPr>
              <a:t>Lipp</a:t>
            </a:r>
            <a:r>
              <a:rPr lang="en-GB" altLang="en-US" dirty="0">
                <a:latin typeface="+mn-lt"/>
              </a:rPr>
              <a:t> on Monday)</a:t>
            </a:r>
          </a:p>
        </p:txBody>
      </p:sp>
    </p:spTree>
    <p:extLst>
      <p:ext uri="{BB962C8B-B14F-4D97-AF65-F5344CB8AC3E}">
        <p14:creationId xmlns:p14="http://schemas.microsoft.com/office/powerpoint/2010/main" val="161741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07807" y="86705"/>
            <a:ext cx="6716712" cy="450850"/>
          </a:xfrm>
          <a:prstGeom prst="rect">
            <a:avLst/>
          </a:prstGeom>
        </p:spPr>
        <p:txBody>
          <a:bodyPr/>
          <a:lstStyle/>
          <a:p>
            <a:pPr eaLnBrk="0" hangingPunct="0">
              <a:defRPr/>
            </a:pPr>
            <a:r>
              <a:rPr lang="en-GB" sz="3200" b="1" kern="0" dirty="0">
                <a:solidFill>
                  <a:schemeClr val="bg1"/>
                </a:solidFill>
                <a:latin typeface="+mn-lt"/>
                <a:ea typeface="+mj-ea"/>
                <a:cs typeface="+mj-cs"/>
              </a:rPr>
              <a:t>Grid-based seismic attributes</a:t>
            </a:r>
          </a:p>
        </p:txBody>
      </p:sp>
      <p:sp>
        <p:nvSpPr>
          <p:cNvPr id="3" name="Rectangle 3"/>
          <p:cNvSpPr txBox="1">
            <a:spLocks noChangeArrowheads="1"/>
          </p:cNvSpPr>
          <p:nvPr/>
        </p:nvSpPr>
        <p:spPr>
          <a:xfrm>
            <a:off x="1828801" y="990600"/>
            <a:ext cx="8482013" cy="4237038"/>
          </a:xfrm>
          <a:prstGeom prst="rect">
            <a:avLst/>
          </a:prstGeom>
        </p:spPr>
        <p:txBody>
          <a:bodyPr/>
          <a:lstStyle/>
          <a:p>
            <a:pPr marL="342900" indent="-342900" algn="just">
              <a:spcBef>
                <a:spcPct val="20000"/>
              </a:spcBef>
              <a:buFontTx/>
              <a:buChar char="•"/>
              <a:defRPr/>
            </a:pPr>
            <a:r>
              <a:rPr lang="en-GB" sz="2200" kern="0" dirty="0">
                <a:solidFill>
                  <a:schemeClr val="tx2"/>
                </a:solidFill>
                <a:latin typeface="+mn-lt"/>
                <a:cs typeface="+mn-cs"/>
              </a:rPr>
              <a:t>Grid-based attributes refer to attributes generated directly from a mapped seismic horizon</a:t>
            </a:r>
          </a:p>
          <a:p>
            <a:pPr marL="342900" indent="-342900" algn="just">
              <a:spcBef>
                <a:spcPct val="20000"/>
              </a:spcBef>
              <a:buFontTx/>
              <a:buChar char="•"/>
              <a:defRPr/>
            </a:pPr>
            <a:endParaRPr lang="en-GB" sz="2200" kern="0" dirty="0">
              <a:solidFill>
                <a:schemeClr val="tx2"/>
              </a:solidFill>
              <a:latin typeface="+mn-lt"/>
              <a:cs typeface="+mn-cs"/>
            </a:endParaRPr>
          </a:p>
          <a:p>
            <a:pPr marL="342900" indent="-342900" algn="just">
              <a:spcBef>
                <a:spcPct val="20000"/>
              </a:spcBef>
              <a:buFontTx/>
              <a:buChar char="•"/>
              <a:defRPr/>
            </a:pPr>
            <a:r>
              <a:rPr lang="en-GB" sz="2200" kern="0" dirty="0">
                <a:solidFill>
                  <a:schemeClr val="tx2"/>
                </a:solidFill>
                <a:latin typeface="+mn-lt"/>
                <a:cs typeface="+mn-cs"/>
              </a:rPr>
              <a:t>Grid-based attributes are calculated using an interpreted seismic horizon, thus the quality and interpretability of the resultant maps are directly linked to the quality of the initial interpretation; this may be limited by the quality of the original seismic dataset</a:t>
            </a:r>
          </a:p>
          <a:p>
            <a:pPr marL="342900" indent="-342900" algn="just">
              <a:spcBef>
                <a:spcPct val="20000"/>
              </a:spcBef>
              <a:buFontTx/>
              <a:buChar char="•"/>
              <a:defRPr/>
            </a:pPr>
            <a:endParaRPr lang="en-GB" sz="2200" kern="0" dirty="0">
              <a:solidFill>
                <a:schemeClr val="tx2"/>
              </a:solidFill>
              <a:latin typeface="+mn-lt"/>
              <a:cs typeface="+mn-cs"/>
            </a:endParaRPr>
          </a:p>
          <a:p>
            <a:pPr marL="342900" indent="-342900" algn="just">
              <a:spcBef>
                <a:spcPct val="20000"/>
              </a:spcBef>
              <a:buFontTx/>
              <a:buChar char="•"/>
              <a:defRPr/>
            </a:pPr>
            <a:r>
              <a:rPr lang="en-GB" sz="2200" kern="0" dirty="0">
                <a:solidFill>
                  <a:schemeClr val="tx2"/>
                </a:solidFill>
                <a:latin typeface="+mn-lt"/>
                <a:cs typeface="+mn-cs"/>
              </a:rPr>
              <a:t>They are a key part of the seismic interpreter’s toolkit and are applicable in a wide variety of structural and stratigraphic settings and across a range of scales</a:t>
            </a:r>
          </a:p>
          <a:p>
            <a:pPr marL="342900" indent="-342900" algn="just">
              <a:spcBef>
                <a:spcPct val="20000"/>
              </a:spcBef>
              <a:buFontTx/>
              <a:buChar char="•"/>
              <a:defRPr/>
            </a:pPr>
            <a:endParaRPr lang="en-GB" sz="2200" kern="0" dirty="0">
              <a:solidFill>
                <a:schemeClr val="tx2"/>
              </a:solidFill>
              <a:latin typeface="+mn-lt"/>
              <a:cs typeface="+mn-cs"/>
            </a:endParaRPr>
          </a:p>
          <a:p>
            <a:pPr marL="342900" indent="-342900" algn="just">
              <a:spcBef>
                <a:spcPct val="20000"/>
              </a:spcBef>
              <a:buFontTx/>
              <a:buChar char="•"/>
              <a:defRPr/>
            </a:pPr>
            <a:r>
              <a:rPr lang="en-GB" sz="2200" kern="0" dirty="0">
                <a:solidFill>
                  <a:schemeClr val="tx2"/>
                </a:solidFill>
                <a:latin typeface="+mn-lt"/>
                <a:cs typeface="+mn-cs"/>
              </a:rPr>
              <a:t>Three grid-based geometric attributes are typically available to the seismic interpreter; (</a:t>
            </a:r>
            <a:r>
              <a:rPr lang="en-GB" sz="2200" kern="0" dirty="0" err="1">
                <a:solidFill>
                  <a:schemeClr val="tx2"/>
                </a:solidFill>
                <a:latin typeface="+mn-lt"/>
                <a:cs typeface="+mn-cs"/>
              </a:rPr>
              <a:t>i</a:t>
            </a:r>
            <a:r>
              <a:rPr lang="en-GB" sz="2200" kern="0" dirty="0">
                <a:solidFill>
                  <a:schemeClr val="tx2"/>
                </a:solidFill>
                <a:latin typeface="+mn-lt"/>
                <a:cs typeface="+mn-cs"/>
              </a:rPr>
              <a:t>) dip; (ii) azimuth; and (iii) curvature</a:t>
            </a:r>
          </a:p>
        </p:txBody>
      </p:sp>
    </p:spTree>
    <p:extLst>
      <p:ext uri="{BB962C8B-B14F-4D97-AF65-F5344CB8AC3E}">
        <p14:creationId xmlns:p14="http://schemas.microsoft.com/office/powerpoint/2010/main" val="179814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7"/>
          <p:cNvGrpSpPr>
            <a:grpSpLocks/>
          </p:cNvGrpSpPr>
          <p:nvPr/>
        </p:nvGrpSpPr>
        <p:grpSpPr bwMode="auto">
          <a:xfrm>
            <a:off x="2971800" y="838201"/>
            <a:ext cx="5599436" cy="3972245"/>
            <a:chOff x="192" y="1270"/>
            <a:chExt cx="3919" cy="2780"/>
          </a:xfrm>
        </p:grpSpPr>
        <p:pic>
          <p:nvPicPr>
            <p:cNvPr id="3789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270"/>
              <a:ext cx="3744" cy="2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4" name="Text Box 5"/>
            <p:cNvSpPr txBox="1">
              <a:spLocks noChangeArrowheads="1"/>
            </p:cNvSpPr>
            <p:nvPr/>
          </p:nvSpPr>
          <p:spPr bwMode="auto">
            <a:xfrm>
              <a:off x="2832" y="3878"/>
              <a:ext cx="1279" cy="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1000" b="1" i="1"/>
                <a:t>redrawn from Mondt (1993)</a:t>
              </a:r>
            </a:p>
          </p:txBody>
        </p:sp>
      </p:grpSp>
      <p:sp>
        <p:nvSpPr>
          <p:cNvPr id="5" name="Rectangle 6"/>
          <p:cNvSpPr>
            <a:spLocks noChangeArrowheads="1"/>
          </p:cNvSpPr>
          <p:nvPr/>
        </p:nvSpPr>
        <p:spPr bwMode="auto">
          <a:xfrm>
            <a:off x="1524000" y="4887914"/>
            <a:ext cx="8991600" cy="503237"/>
          </a:xfrm>
          <a:prstGeom prst="rect">
            <a:avLst/>
          </a:prstGeom>
          <a:noFill/>
          <a:ln w="9525">
            <a:noFill/>
            <a:miter lim="800000"/>
            <a:headEnd/>
            <a:tailEnd/>
          </a:ln>
          <a:effectLst/>
        </p:spPr>
        <p:txBody>
          <a:bodyPr/>
          <a:lstStyle/>
          <a:p>
            <a:pPr marL="182880" indent="-182880" algn="just">
              <a:spcBef>
                <a:spcPct val="20000"/>
              </a:spcBef>
              <a:buFontTx/>
              <a:buChar char="•"/>
              <a:defRPr/>
            </a:pPr>
            <a:r>
              <a:rPr lang="en-GB" sz="1300" b="1" u="sng" dirty="0">
                <a:latin typeface="+mn-lt"/>
                <a:cs typeface="Arial" charset="0"/>
              </a:rPr>
              <a:t>Dip</a:t>
            </a:r>
            <a:r>
              <a:rPr lang="en-GB" sz="1300" dirty="0">
                <a:latin typeface="+mn-lt"/>
                <a:cs typeface="Arial" charset="0"/>
              </a:rPr>
              <a:t> - calculates the dip at each point on an horizon. The resultant map (termed a  ‘dip map’) displays variations in the </a:t>
            </a:r>
            <a:r>
              <a:rPr lang="en-GB" sz="1300" b="1" i="1" dirty="0">
                <a:latin typeface="+mn-lt"/>
                <a:cs typeface="Arial" charset="0"/>
              </a:rPr>
              <a:t>magnitude of dip</a:t>
            </a:r>
            <a:r>
              <a:rPr lang="en-GB" sz="1300" dirty="0">
                <a:latin typeface="+mn-lt"/>
                <a:cs typeface="Arial" charset="0"/>
              </a:rPr>
              <a:t>. The map contains no information on dip direction or magnitude of offset across a structure (e.g. total displacement or displacement direction in the case of a fault). Typically used to delineate structural features (i.e. faults and folds)</a:t>
            </a:r>
          </a:p>
          <a:p>
            <a:pPr marL="182880" indent="-182880" algn="just">
              <a:spcBef>
                <a:spcPct val="20000"/>
              </a:spcBef>
              <a:buFontTx/>
              <a:buChar char="•"/>
              <a:defRPr/>
            </a:pPr>
            <a:endParaRPr lang="en-GB" sz="1300" dirty="0">
              <a:latin typeface="+mn-lt"/>
              <a:cs typeface="Arial" charset="0"/>
            </a:endParaRPr>
          </a:p>
          <a:p>
            <a:pPr marL="182880" indent="-182880" algn="just">
              <a:spcBef>
                <a:spcPct val="20000"/>
              </a:spcBef>
              <a:buFontTx/>
              <a:buChar char="•"/>
              <a:defRPr/>
            </a:pPr>
            <a:r>
              <a:rPr lang="en-GB" sz="1300" b="1" u="sng" dirty="0">
                <a:latin typeface="+mn-lt"/>
                <a:cs typeface="Arial" charset="0"/>
              </a:rPr>
              <a:t>Azimuth</a:t>
            </a:r>
            <a:r>
              <a:rPr lang="en-GB" sz="1300" dirty="0">
                <a:latin typeface="+mn-lt"/>
                <a:cs typeface="Arial" charset="0"/>
              </a:rPr>
              <a:t> - calculates the azimuth at each point in degrees (˚) away from north and displays variations in the </a:t>
            </a:r>
            <a:r>
              <a:rPr lang="en-GB" sz="1300" b="1" i="1" dirty="0">
                <a:latin typeface="+mn-lt"/>
                <a:cs typeface="Arial" charset="0"/>
              </a:rPr>
              <a:t>direction of dip</a:t>
            </a:r>
            <a:r>
              <a:rPr lang="en-GB" sz="1300" dirty="0">
                <a:latin typeface="+mn-lt"/>
                <a:cs typeface="Arial" charset="0"/>
              </a:rPr>
              <a:t>. The map contains no information regarding the dip magnitude of a structure (e.g. total amount of displacement on a fault). Typically used to delineate large-scale structural trends within sedimentary basins</a:t>
            </a:r>
            <a:r>
              <a:rPr lang="en-GB" sz="1400" dirty="0">
                <a:latin typeface="Cambria" pitchFamily="18" charset="0"/>
                <a:cs typeface="Arial" charset="0"/>
              </a:rPr>
              <a:t>.</a:t>
            </a:r>
            <a:r>
              <a:rPr lang="en-GB" sz="1400" dirty="0">
                <a:effectLst>
                  <a:outerShdw blurRad="38100" dist="38100" dir="2700000" algn="tl">
                    <a:srgbClr val="808080"/>
                  </a:outerShdw>
                </a:effectLst>
                <a:latin typeface="Cambria" pitchFamily="18" charset="0"/>
                <a:cs typeface="Arial" charset="0"/>
              </a:rPr>
              <a:t> </a:t>
            </a:r>
          </a:p>
        </p:txBody>
      </p:sp>
      <p:sp>
        <p:nvSpPr>
          <p:cNvPr id="6" name="Rectangle 2"/>
          <p:cNvSpPr txBox="1">
            <a:spLocks noChangeArrowheads="1"/>
          </p:cNvSpPr>
          <p:nvPr/>
        </p:nvSpPr>
        <p:spPr>
          <a:xfrm>
            <a:off x="252413" y="103188"/>
            <a:ext cx="6716712" cy="450850"/>
          </a:xfrm>
          <a:prstGeom prst="rect">
            <a:avLst/>
          </a:prstGeom>
        </p:spPr>
        <p:txBody>
          <a:bodyPr/>
          <a:lstStyle/>
          <a:p>
            <a:pPr>
              <a:defRPr/>
            </a:pPr>
            <a:r>
              <a:rPr lang="en-GB" sz="3200" b="1" kern="0" dirty="0">
                <a:solidFill>
                  <a:schemeClr val="bg1"/>
                </a:solidFill>
                <a:latin typeface="+mn-lt"/>
                <a:ea typeface="+mj-ea"/>
                <a:cs typeface="+mj-cs"/>
              </a:rPr>
              <a:t>Dip and azimuth attributes</a:t>
            </a:r>
          </a:p>
        </p:txBody>
      </p:sp>
    </p:spTree>
    <p:extLst>
      <p:ext uri="{BB962C8B-B14F-4D97-AF65-F5344CB8AC3E}">
        <p14:creationId xmlns:p14="http://schemas.microsoft.com/office/powerpoint/2010/main" val="3273331527"/>
      </p:ext>
    </p:extLst>
  </p:cSld>
  <p:clrMapOvr>
    <a:masterClrMapping/>
  </p:clrMapOvr>
</p:sld>
</file>

<file path=ppt/theme/theme1.xml><?xml version="1.0" encoding="utf-8"?>
<a:theme xmlns:a="http://schemas.openxmlformats.org/drawingml/2006/main" name="Imperial White">
  <a:themeElements>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sins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sin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sin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sin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sin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sin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sin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sin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sin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sin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sin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sin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sin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Imperial White</Template>
  <TotalTime>59263</TotalTime>
  <Words>2879</Words>
  <Application>Microsoft Macintosh PowerPoint</Application>
  <PresentationFormat>Widescreen</PresentationFormat>
  <Paragraphs>261</Paragraphs>
  <Slides>34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vt:lpstr>
      <vt:lpstr>Times</vt:lpstr>
      <vt:lpstr>Imperial White</vt:lpstr>
      <vt:lpstr>Seismic reflection data Lecture 6   </vt:lpstr>
      <vt:lpstr>Module outline</vt:lpstr>
      <vt:lpstr>Lecture outline</vt:lpstr>
      <vt:lpstr>Conventional vs ‘cognitive’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Coherency/discontinuity/semblance</vt:lpstr>
      <vt:lpstr>Discontinuity algorithms</vt:lpstr>
      <vt:lpstr>PowerPoint Presentation</vt:lpstr>
      <vt:lpstr>PowerPoint Presentation</vt:lpstr>
      <vt:lpstr>RMS amplitude</vt:lpstr>
      <vt:lpstr>RMS amplitude</vt:lpstr>
      <vt:lpstr>PowerPoint Presentation</vt:lpstr>
      <vt:lpstr>Multi-attribute analysis- superposition</vt:lpstr>
      <vt:lpstr>Explicit Encoding: increasing the amount of information</vt:lpstr>
      <vt:lpstr>A question for you…</vt:lpstr>
      <vt:lpstr>Automation and ML </vt:lpstr>
      <vt:lpstr>Machine learning in seismic interpretation</vt:lpstr>
      <vt:lpstr>Machine learning- the future of interpretation?</vt:lpstr>
      <vt:lpstr>Automation and ML </vt:lpstr>
      <vt:lpstr>Learning outcomes</vt:lpstr>
      <vt:lpstr>Introduction to Exercise 3, 4 and assessment</vt:lpstr>
      <vt:lpstr>Data volume 1</vt:lpstr>
      <vt:lpstr>Data volume 2</vt:lpstr>
      <vt:lpstr>Data volume 3 (extension- if you have time)</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oheclknlwxc</dc:title>
  <dc:creator>nh509</dc:creator>
  <cp:lastModifiedBy>Bell, Rebecca E</cp:lastModifiedBy>
  <cp:revision>2787</cp:revision>
  <dcterms:created xsi:type="dcterms:W3CDTF">2010-06-10T11:10:35Z</dcterms:created>
  <dcterms:modified xsi:type="dcterms:W3CDTF">2021-12-01T11:29:29Z</dcterms:modified>
</cp:coreProperties>
</file>